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6.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charts/chart9.xml" ContentType="application/vnd.openxmlformats-officedocument.drawingml.chart+xml"/>
  <Override PartName="/ppt/notesSlides/notesSlide12.xml" ContentType="application/vnd.openxmlformats-officedocument.presentationml.notesSlide+xml"/>
  <Override PartName="/ppt/charts/chart10.xml" ContentType="application/vnd.openxmlformats-officedocument.drawingml.chart+xml"/>
  <Override PartName="/ppt/notesSlides/notesSlide13.xml" ContentType="application/vnd.openxmlformats-officedocument.presentationml.notesSlide+xml"/>
  <Override PartName="/ppt/charts/chart11.xml" ContentType="application/vnd.openxmlformats-officedocument.drawingml.chart+xml"/>
  <Override PartName="/ppt/notesSlides/notesSlide14.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5.xml" ContentType="application/vnd.openxmlformats-officedocument.presentationml.notesSlide+xml"/>
  <Override PartName="/ppt/charts/chart14.xml" ContentType="application/vnd.openxmlformats-officedocument.drawingml.chart+xml"/>
  <Override PartName="/ppt/notesSlides/notesSlide16.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notesSlides/notesSlide19.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1.xml" ContentType="application/vnd.openxmlformats-officedocument.drawingml.chart+xml"/>
  <Override PartName="/ppt/notesSlides/notesSlide22.xml" ContentType="application/vnd.openxmlformats-officedocument.presentationml.notesSlide+xml"/>
  <Override PartName="/ppt/charts/chart22.xml" ContentType="application/vnd.openxmlformats-officedocument.drawingml.chart+xml"/>
  <Override PartName="/ppt/notesSlides/notesSlide23.xml" ContentType="application/vnd.openxmlformats-officedocument.presentationml.notesSlide+xml"/>
  <Override PartName="/ppt/charts/chart23.xml" ContentType="application/vnd.openxmlformats-officedocument.drawingml.chart+xml"/>
  <Override PartName="/ppt/notesSlides/notesSlide24.xml" ContentType="application/vnd.openxmlformats-officedocument.presentationml.notesSlide+xml"/>
  <Override PartName="/ppt/charts/chart24.xml" ContentType="application/vnd.openxmlformats-officedocument.drawingml.chart+xml"/>
  <Override PartName="/ppt/notesSlides/notesSlide25.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notesSlides/notesSlide26.xml" ContentType="application/vnd.openxmlformats-officedocument.presentationml.notesSlide+xml"/>
  <Override PartName="/ppt/charts/chart27.xml" ContentType="application/vnd.openxmlformats-officedocument.drawingml.chart+xml"/>
  <Override PartName="/ppt/notesSlides/notesSlide27.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notesSlides/notesSlide28.xml" ContentType="application/vnd.openxmlformats-officedocument.presentationml.notesSlide+xml"/>
  <Override PartName="/ppt/charts/chart30.xml" ContentType="application/vnd.openxmlformats-officedocument.drawingml.chart+xml"/>
  <Override PartName="/ppt/notesSlides/notesSlide29.xml" ContentType="application/vnd.openxmlformats-officedocument.presentationml.notesSlide+xml"/>
  <Override PartName="/ppt/charts/chart31.xml" ContentType="application/vnd.openxmlformats-officedocument.drawingml.chart+xml"/>
  <Override PartName="/ppt/notesSlides/notesSlide30.xml" ContentType="application/vnd.openxmlformats-officedocument.presentationml.notesSlide+xml"/>
  <Override PartName="/ppt/charts/chart32.xml" ContentType="application/vnd.openxmlformats-officedocument.drawingml.chart+xml"/>
  <Override PartName="/ppt/notesSlides/notesSlide31.xml" ContentType="application/vnd.openxmlformats-officedocument.presentationml.notesSlide+xml"/>
  <Override PartName="/ppt/charts/chart33.xml" ContentType="application/vnd.openxmlformats-officedocument.drawingml.chart+xml"/>
  <Override PartName="/ppt/notesSlides/notesSlide32.xml" ContentType="application/vnd.openxmlformats-officedocument.presentationml.notesSlide+xml"/>
  <Override PartName="/ppt/charts/chart34.xml" ContentType="application/vnd.openxmlformats-officedocument.drawingml.chart+xml"/>
  <Override PartName="/ppt/notesSlides/notesSlide33.xml" ContentType="application/vnd.openxmlformats-officedocument.presentationml.notesSlide+xml"/>
  <Override PartName="/ppt/charts/chart35.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36.xml" ContentType="application/vnd.openxmlformats-officedocument.drawingml.chart+xml"/>
  <Override PartName="/ppt/notesSlides/notesSlide36.xml" ContentType="application/vnd.openxmlformats-officedocument.presentationml.notesSlide+xml"/>
  <Override PartName="/ppt/charts/chart37.xml" ContentType="application/vnd.openxmlformats-officedocument.drawingml.chart+xml"/>
  <Override PartName="/ppt/notesSlides/notesSlide3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notesSlides/notesSlide38.xml" ContentType="application/vnd.openxmlformats-officedocument.presentationml.notesSlide+xml"/>
  <Override PartName="/ppt/charts/chart40.xml" ContentType="application/vnd.openxmlformats-officedocument.drawingml.chart+xml"/>
  <Override PartName="/ppt/notesSlides/notesSlide39.xml" ContentType="application/vnd.openxmlformats-officedocument.presentationml.notesSlide+xml"/>
  <Override PartName="/ppt/charts/chart41.xml" ContentType="application/vnd.openxmlformats-officedocument.drawingml.chart+xml"/>
  <Override PartName="/ppt/notesSlides/notesSlide40.xml" ContentType="application/vnd.openxmlformats-officedocument.presentationml.notesSlide+xml"/>
  <Override PartName="/ppt/charts/chart42.xml" ContentType="application/vnd.openxmlformats-officedocument.drawingml.chart+xml"/>
  <Override PartName="/ppt/notesSlides/notesSlide41.xml" ContentType="application/vnd.openxmlformats-officedocument.presentationml.notesSlide+xml"/>
  <Override PartName="/ppt/charts/chart43.xml" ContentType="application/vnd.openxmlformats-officedocument.drawingml.chart+xml"/>
  <Override PartName="/ppt/notesSlides/notesSlide42.xml" ContentType="application/vnd.openxmlformats-officedocument.presentationml.notesSlide+xml"/>
  <Override PartName="/ppt/charts/chart44.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45.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46.xml" ContentType="application/vnd.openxmlformats-officedocument.presentationml.notesSlide+xml"/>
  <Override PartName="/ppt/charts/chart49.xml" ContentType="application/vnd.openxmlformats-officedocument.drawingml.chart+xml"/>
  <Override PartName="/ppt/notesSlides/notesSlide47.xml" ContentType="application/vnd.openxmlformats-officedocument.presentationml.notesSlide+xml"/>
  <Override PartName="/ppt/charts/chart50.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51.xml" ContentType="application/vnd.openxmlformats-officedocument.drawingml.chart+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52.xml" ContentType="application/vnd.openxmlformats-officedocument.drawingml.chart+xml"/>
  <Override PartName="/ppt/notesSlides/notesSlide58.xml" ContentType="application/vnd.openxmlformats-officedocument.presentationml.notesSlide+xml"/>
  <Override PartName="/ppt/charts/chart53.xml" ContentType="application/vnd.openxmlformats-officedocument.drawingml.chart+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5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67"/>
  </p:notesMasterIdLst>
  <p:sldIdLst>
    <p:sldId id="256" r:id="rId2"/>
    <p:sldId id="333" r:id="rId3"/>
    <p:sldId id="327" r:id="rId4"/>
    <p:sldId id="288" r:id="rId5"/>
    <p:sldId id="286" r:id="rId6"/>
    <p:sldId id="282" r:id="rId7"/>
    <p:sldId id="293" r:id="rId8"/>
    <p:sldId id="294" r:id="rId9"/>
    <p:sldId id="295" r:id="rId10"/>
    <p:sldId id="320" r:id="rId11"/>
    <p:sldId id="319" r:id="rId12"/>
    <p:sldId id="321" r:id="rId13"/>
    <p:sldId id="283" r:id="rId14"/>
    <p:sldId id="284" r:id="rId15"/>
    <p:sldId id="281" r:id="rId16"/>
    <p:sldId id="257" r:id="rId17"/>
    <p:sldId id="299" r:id="rId18"/>
    <p:sldId id="296" r:id="rId19"/>
    <p:sldId id="334" r:id="rId20"/>
    <p:sldId id="335" r:id="rId21"/>
    <p:sldId id="297" r:id="rId22"/>
    <p:sldId id="298" r:id="rId23"/>
    <p:sldId id="301" r:id="rId24"/>
    <p:sldId id="300" r:id="rId25"/>
    <p:sldId id="279" r:id="rId26"/>
    <p:sldId id="326" r:id="rId27"/>
    <p:sldId id="280" r:id="rId28"/>
    <p:sldId id="274" r:id="rId29"/>
    <p:sldId id="306" r:id="rId30"/>
    <p:sldId id="325" r:id="rId31"/>
    <p:sldId id="272" r:id="rId32"/>
    <p:sldId id="273" r:id="rId33"/>
    <p:sldId id="261" r:id="rId34"/>
    <p:sldId id="271" r:id="rId35"/>
    <p:sldId id="290" r:id="rId36"/>
    <p:sldId id="332" r:id="rId37"/>
    <p:sldId id="303" r:id="rId38"/>
    <p:sldId id="313" r:id="rId39"/>
    <p:sldId id="267" r:id="rId40"/>
    <p:sldId id="268" r:id="rId41"/>
    <p:sldId id="305" r:id="rId42"/>
    <p:sldId id="264" r:id="rId43"/>
    <p:sldId id="263" r:id="rId44"/>
    <p:sldId id="269" r:id="rId45"/>
    <p:sldId id="270" r:id="rId46"/>
    <p:sldId id="311" r:id="rId47"/>
    <p:sldId id="314" r:id="rId48"/>
    <p:sldId id="259" r:id="rId49"/>
    <p:sldId id="291" r:id="rId50"/>
    <p:sldId id="292" r:id="rId51"/>
    <p:sldId id="322" r:id="rId52"/>
    <p:sldId id="312" r:id="rId53"/>
    <p:sldId id="266" r:id="rId54"/>
    <p:sldId id="324" r:id="rId55"/>
    <p:sldId id="328" r:id="rId56"/>
    <p:sldId id="310" r:id="rId57"/>
    <p:sldId id="309" r:id="rId58"/>
    <p:sldId id="315" r:id="rId59"/>
    <p:sldId id="323" r:id="rId60"/>
    <p:sldId id="317" r:id="rId61"/>
    <p:sldId id="318" r:id="rId62"/>
    <p:sldId id="331" r:id="rId63"/>
    <p:sldId id="330" r:id="rId64"/>
    <p:sldId id="329" r:id="rId65"/>
    <p:sldId id="262"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C6C75C-6E35-4090-A30A-EA2B827C50FB}">
          <p14:sldIdLst>
            <p14:sldId id="256"/>
            <p14:sldId id="333"/>
            <p14:sldId id="327"/>
            <p14:sldId id="288"/>
            <p14:sldId id="286"/>
            <p14:sldId id="282"/>
            <p14:sldId id="293"/>
            <p14:sldId id="294"/>
            <p14:sldId id="295"/>
          </p14:sldIdLst>
        </p14:section>
        <p14:section name="Economic Vitality" id="{DDD393AF-2CC5-44E7-A3E4-13C14B3DB04B}">
          <p14:sldIdLst>
            <p14:sldId id="320"/>
            <p14:sldId id="319"/>
            <p14:sldId id="321"/>
            <p14:sldId id="283"/>
            <p14:sldId id="284"/>
            <p14:sldId id="281"/>
            <p14:sldId id="257"/>
            <p14:sldId id="299"/>
            <p14:sldId id="296"/>
            <p14:sldId id="334"/>
            <p14:sldId id="335"/>
            <p14:sldId id="297"/>
            <p14:sldId id="298"/>
            <p14:sldId id="301"/>
            <p14:sldId id="300"/>
          </p14:sldIdLst>
        </p14:section>
        <p14:section name="Education, Skills, and Competencies" id="{1D5E5D29-65E8-47EB-93AF-865959AD0EAE}">
          <p14:sldIdLst>
            <p14:sldId id="279"/>
            <p14:sldId id="326"/>
            <p14:sldId id="280"/>
            <p14:sldId id="274"/>
            <p14:sldId id="306"/>
            <p14:sldId id="325"/>
            <p14:sldId id="272"/>
            <p14:sldId id="273"/>
            <p14:sldId id="261"/>
            <p14:sldId id="271"/>
          </p14:sldIdLst>
        </p14:section>
        <p14:section name="Public Safety" id="{AF5B6417-8BDD-430E-9732-C6D3090853C3}">
          <p14:sldIdLst>
            <p14:sldId id="290"/>
            <p14:sldId id="332"/>
            <p14:sldId id="303"/>
            <p14:sldId id="313"/>
          </p14:sldIdLst>
        </p14:section>
        <p14:section name="Health &amp; Wellness" id="{7C3183F7-07DF-4F44-95BF-913E9C23B38E}">
          <p14:sldIdLst>
            <p14:sldId id="267"/>
            <p14:sldId id="268"/>
            <p14:sldId id="305"/>
            <p14:sldId id="264"/>
            <p14:sldId id="263"/>
            <p14:sldId id="269"/>
            <p14:sldId id="270"/>
            <p14:sldId id="311"/>
            <p14:sldId id="314"/>
          </p14:sldIdLst>
        </p14:section>
        <p14:section name="Civic Participation" id="{020E2EA7-CB89-417B-820F-D79CC45DDC91}">
          <p14:sldIdLst>
            <p14:sldId id="259"/>
            <p14:sldId id="291"/>
            <p14:sldId id="292"/>
          </p14:sldIdLst>
        </p14:section>
        <p14:section name="Character of Community Life" id="{64DC1FFD-9940-4963-8FBD-DBACC7BCB01E}">
          <p14:sldIdLst>
            <p14:sldId id="322"/>
            <p14:sldId id="312"/>
            <p14:sldId id="266"/>
            <p14:sldId id="324"/>
            <p14:sldId id="328"/>
            <p14:sldId id="310"/>
            <p14:sldId id="309"/>
          </p14:sldIdLst>
        </p14:section>
        <p14:section name="Culture and Recreation" id="{916AC96F-81B3-4EC1-893D-432E3A65ED17}">
          <p14:sldIdLst>
            <p14:sldId id="315"/>
            <p14:sldId id="323"/>
            <p14:sldId id="317"/>
            <p14:sldId id="318"/>
          </p14:sldIdLst>
        </p14:section>
        <p14:section name="Physical Environment" id="{50EF3D0A-A159-4429-8007-161EB5C6E0C9}">
          <p14:sldIdLst>
            <p14:sldId id="331"/>
            <p14:sldId id="330"/>
            <p14:sldId id="329"/>
            <p14:sldId id="26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78022" autoAdjust="0"/>
  </p:normalViewPr>
  <p:slideViewPr>
    <p:cSldViewPr>
      <p:cViewPr>
        <p:scale>
          <a:sx n="90" d="100"/>
          <a:sy n="90" d="100"/>
        </p:scale>
        <p:origin x="-6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ad\unex-dfs\Depts\Dean%20Office\CRRE\Jacob's%20Project\Sundari%20Files\Raw%20Data%20for%20DD%20Dashboard.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ad\unex-dfs\Depts\Dean%20Office\CRRE\Jacob's%20Project\Sundari%20Files\Raw%20Data%20for%20DD%20Dashboard.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ad\unex-dfs\Depts\Dean%20Office\CRRE\EVALUATIONS\2014\External%20Projects\Jacobs\Raw%20Data\Sundari%20Files\Raw%20Data%20for%20DD%20Dashboard.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ad\unex-dfs\Depts\Dean%20Office\CRRE\EVALUATIONS\2014\External%20Projects\Jacobs\Raw%20Data\Sundari%20Files\Raw%20Data%20vol%20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ad\unex-dfs\Depts\Dean%20Office\CRRE\EVALUATIONS\2014\External%20Projects\Jacobs\Raw%20Data\Sundari%20Files\Raw%20Data%20vol%202.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ad\unex-dfs\Depts\Dean%20Office\CRRE\Jacob's%20Project\Sundari%20Files\Raw%20Data%20vol%202.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ad\unex-dfs\Depts\Dean%20Office\CRRE\EVALUATIONS\2015\External%20Projects\Jacobs\Raw%20Data\PovertyStatus_ACS_FederalDefinition.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ad\unex-dfs\Depts\Dean%20Office\CRRE\EVALUATIONS\2015\External%20Projects\Jacobs\Raw%20Data\PovertyStatus_ACS_FederalDefinition.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ad\unex-dfs\Depts\Dean%20Office\CRRE\Jacob's%20Project\Economic%20datae.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ad\unex-dfs\Depts\Dean%20Office\CRRE\Jacob's%20Project\Sundari%20Files\Raw%20Data%20vol%202.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ad\unex-dfs\Depts\Dean%20Office\CRRE\Jacob's%20Project\Raw%20Data\Economic%20Vitality\HousingRaw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d\unex-dfs\Depts\Dean%20Office\CRRE\Jacob's%20Project\Sundari%20Files\Raw%20Data%20for%20DD%20Dashboard.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ad\unex-dfs\Depts\Dean%20Office\CRRE\Jacob's%20Project\Raw%20Data\Economic%20Vitality\HousingRawData.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ad\unex-dfs\Depts\Dean%20Office\CRRE\EVALUATIONS\2014\External%20Projects\Jacobs\Raw%20Data\Sundari%20Files\Raw%20Data%20for%20DD%20Dashboard.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ad\unex-dfs\Depts\Dean%20Office\CRRE\EVALUATIONS\2015\External%20Projects\Jacobs\Raw%20Data\Education,%20Skills,%20and%20Competencies\Education%20Data%20by%20Race.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ad\unex-dfs\Depts\Dean%20Office\CRRE\Jacob's%20Project\Education%20Graphs.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ad\unex-dfs\Depts\Dean%20Office\CRRE\EVALUATIONS\2014\External%20Projects\Jacobs\Raw%20Data\Education%20Data.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ad\unex-dfs\Depts\Dean%20Office\CRRE\EVALUATIONS\2014\External%20Projects\Jacobs\Raw%20Data\Education,%20Skills,%20and%20Competencies\Education%20Data.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ad\unex-dfs\Depts\Dean%20Office\CRRE\EVALUATIONS\2014\External%20Projects\Jacobs\Raw%20Data\Education,%20Skills,%20and%20Competencies\Education%20Data.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ad\unex-dfs\Depts\Dean%20Office\CRRE\Jacob's%20Project\Education%20Graphs.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ad\unex-dfs\Depts\Dean%20Office\CRRE\Jacob's%20Project\Education%20Graphs.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ad\unex-dfs\Depts\Dean%20Office\CRRE\Jacob's%20Project\Education%20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d\unex-dfs\Depts\Dean%20Office\CRRE\Jacob's%20Project\Sundari%20Files\Raw%20Data%20vol%202.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ad\unex-dfs\Depts\Dean%20Office\CRRE\Jacob's%20Project\Raw%20Data\Education,%20SKills,%20and%20Competencies\PostSecondaryEducationData.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ad\unex-dfs\Depts\Dean%20Office\CRRE\EVALUATIONS\2014\External%20Projects\Jacobs\Raw%20Data\Education,%20Skills,%20and%20Competencies\PostSecondaryEducationData.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ad\unex-dfs\Depts\Dean%20Office\CRRE\EVALUATIONS\2014\External%20Projects\Jacobs\Raw%20Data\Crime.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ad\unex-dfs\Depts\Dean%20Office\CRRE\EVALUATIONS\2015\External%20Projects\Jacobs\Raw%20Data\Crime.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ad\unex-dfs\Depts\Dean%20Office\CRRE\EVALUATIONS\2014\External%20Projects\Jacobs\Raw%20Data\Crime.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ad\unex-dfs\Depts\Dean%20Office\CRRE\EVALUATIONS\2014\External%20Projects\Jacobs\Raw%20Data\NarcoticsArrests.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ad\unex-dfs\Depts\Dean%20Office\CRRE\EVALUATIONS\2014\External%20Projects\Jacobs\Raw%20Data\Health%20and%20Wellness\Causes%20of%20death.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ad\unex-dfs\Depts\Dean%20Office\CRRE\EVALUATIONS\2014\External%20Projects\Jacobs\Raw%20Data\Sundari%20Files\Raw%20Data%20vol%202.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ad\unex-dfs\Depts\Dean%20Office\CRRE\Jacob's%20Project\Raw%20Data\Health%20and%20Wellness\Birth_Data_zip2012.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ad\unex-dfs\Depts\Dean%20Office\CRRE\Jacob's%20Project\Raw%20Data\Health%20and%20Wellness\Birth_Data_zip201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d\unex-dfs\Depts\Dean%20Office\CRRE\Jacob's%20Project\Sundari%20Files\Raw%20Data%20vol%202.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ad\unex-dfs\Depts\Dean%20Office\CRRE\EVALUATIONS\2014\External%20Projects\Jacobs\Raw%20Data\Sundari%20Files\XX-BirthData.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ad\unex-dfs\Depts\Dean%20Office\CRRE\EVALUATIONS\2014\External%20Projects\Jacobs\Raw%20Data\Health%20and%20Wellness\Immunizations%202013-14.xls"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ad\unex-dfs\Depts\Dean%20Office\CRRE\EVALUATIONS\2014\External%20Projects\Jacobs\Raw%20Data\Health%20and%20Wellness\Obesity.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ad\unex-dfs\Depts\Dean%20Office\CRRE\EVALUATIONS\2014\External%20Projects\Jacobs\Raw%20Data\FoodDeserts.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ad\unex-dfs\Depts\Dean%20Office\CRRE\EVALUATIONS\2014\External%20Projects\Jacobs\Raw%20Data\DentalOffices.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C:\Users\gselfridge\AppData\Local\Microsoft\Windows\Temporary%20Internet%20Files\Content.Outlook\7GI2JBBQ\2012%20Elections%20Raw%20Data%20(2).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C:\Users\gselfridge\AppData\Local\Microsoft\Windows\Temporary%20Internet%20Files\Content.Outlook\7GI2JBBQ\2012%20Elections%20Raw%20Data%20(2).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ad\unex-dfs\Depts\Dean%20Office\CRRE\Jacob's%20Project\Raw%20Data\Civic%20Participation\2012%20Elections%20Raw%20Data.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ad\unex-dfs\Depts\Dean%20Office\CRRE\Jacob's%20Project\Raw%20Data\Civic%20Participation\2012%20Elections%20Raw%20Data.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ad\unex-dfs\Depts\Dean%20Office\CRRE\Jacob's%20Project\Sundari%20Files\Raw%20Data%20for%20DD%20Dashboar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d\unex-dfs\Depts\Dean%20Office\CRRE\EVALUATIONS\2014\External%20Projects\Jacobs\Raw%20Data\Sundari%20Files\Raw%20Data%20vol%202.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ad\unex-dfs\Depts\Dean%20Office\CRRE\EVALUATIONS\2014\External%20Projects\Jacobs\Raw%20Data\Ridership%20by%20Route%20and%20Stop.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ad\unex-dfs\Depts\Dean%20Office\CRRE\EVALUATIONS\2014\External%20Projects\Jacobs\Raw%20Data\LibraryBookCirculation.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ad\unex-dfs\Depts\Dean%20Office\CRRE\EVALUATIONS\2015\External%20Projects\Jacobs\Raw%20Data\Housing%20Information.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ad\unex-dfs\Depts\Dean%20Office\CRRE\EVALUATIONS\2015\External%20Projects\Jacobs\Raw%20Data\Housing%20Information.xlsx" TargetMode="External"/></Relationships>
</file>

<file path=ppt/charts/_rels/chart54.xml.rels><?xml version="1.0" encoding="UTF-8" standalone="yes"?>
<Relationships xmlns="http://schemas.openxmlformats.org/package/2006/relationships"><Relationship Id="rId2" Type="http://schemas.openxmlformats.org/officeDocument/2006/relationships/oleObject" Target="file:///\\ad\unex-dfs\Depts\Dean%20Office\CRRE\EVALUATIONS\2014\External%20Projects\Jacobs\Raw%20Data\Sundari%20Files\Raw%20Data%20for%20DD%20Dashboard.xlsx" TargetMode="External"/><Relationship Id="rId1" Type="http://schemas.openxmlformats.org/officeDocument/2006/relationships/image" Target="../media/image14.png"/></Relationships>
</file>

<file path=ppt/charts/_rels/chart6.xml.rels><?xml version="1.0" encoding="UTF-8" standalone="yes"?>
<Relationships xmlns="http://schemas.openxmlformats.org/package/2006/relationships"><Relationship Id="rId1" Type="http://schemas.openxmlformats.org/officeDocument/2006/relationships/oleObject" Target="file:///\\ad\unex-dfs\Depts\Dean%20Office\CRRE\EVALUATIONS\2014\External%20Projects\Jacobs\Raw%20Data\Sundari%20Files\Raw%20Data%20vol%20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ad\unex-dfs\Depts\Dean%20Office\CRRE\Jacob's%20Project\Sundari%20Files\Raw%20Data%20for%20DD%20Dashboard.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ad\unex-dfs\Depts\Dean%20Office\CRRE\Jacob's%20Project\Sundari%20Files\Raw%20Data%20for%20DD%20Dashboard.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ad\unex-dfs\Depts\Dean%20Office\CRRE\EVALUATIONS\2014\External%20Projects\Jacobs\Raw%20Data\Sundari%20Files\Raw%20Data%20for%20DD%20Dashboar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139634383508E-2"/>
          <c:y val="2.9836452670031498E-2"/>
          <c:w val="0.52175533590812895"/>
          <c:h val="0.88951029774088697"/>
        </c:manualLayout>
      </c:layout>
      <c:barChart>
        <c:barDir val="col"/>
        <c:grouping val="percentStacked"/>
        <c:varyColors val="0"/>
        <c:ser>
          <c:idx val="7"/>
          <c:order val="0"/>
          <c:tx>
            <c:strRef>
              <c:f>Sheet1!$A$73</c:f>
              <c:strCache>
                <c:ptCount val="1"/>
                <c:pt idx="0">
                  <c:v>Two or more races</c:v>
                </c:pt>
              </c:strCache>
            </c:strRef>
          </c:tx>
          <c:invertIfNegative val="0"/>
          <c:dLbls>
            <c:dLbl>
              <c:idx val="0"/>
              <c:layout>
                <c:manualLayout>
                  <c:x val="1.5669517427094399E-2"/>
                  <c:y val="-2.7124047881846801E-3"/>
                </c:manualLayout>
              </c:layout>
              <c:showLegendKey val="0"/>
              <c:showVal val="1"/>
              <c:showCatName val="0"/>
              <c:showSerName val="0"/>
              <c:showPercent val="0"/>
              <c:showBubbleSize val="0"/>
            </c:dLbl>
            <c:dLbl>
              <c:idx val="1"/>
              <c:layout>
                <c:manualLayout>
                  <c:x val="1.8518520595657E-2"/>
                  <c:y val="0"/>
                </c:manualLayout>
              </c:layout>
              <c:showLegendKey val="0"/>
              <c:showVal val="1"/>
              <c:showCatName val="0"/>
              <c:showSerName val="0"/>
              <c:showPercent val="0"/>
              <c:showBubbleSize val="0"/>
            </c:dLbl>
            <c:txPr>
              <a:bodyPr/>
              <a:lstStyle/>
              <a:p>
                <a:pPr>
                  <a:defRPr sz="1400">
                    <a:solidFill>
                      <a:schemeClr val="bg1"/>
                    </a:solidFill>
                  </a:defRPr>
                </a:pPr>
                <a:endParaRPr lang="en-US"/>
              </a:p>
            </c:txPr>
            <c:showLegendKey val="0"/>
            <c:showVal val="1"/>
            <c:showCatName val="0"/>
            <c:showSerName val="0"/>
            <c:showPercent val="0"/>
            <c:showBubbleSize val="0"/>
            <c:showLeaderLines val="0"/>
          </c:dLbls>
          <c:cat>
            <c:strRef>
              <c:f>Sheet1!$B$65:$C$65</c:f>
              <c:strCache>
                <c:ptCount val="2"/>
                <c:pt idx="0">
                  <c:v>Diamond District (n=87,876)</c:v>
                </c:pt>
                <c:pt idx="1">
                  <c:v>San Diego County (n=3,100,500)</c:v>
                </c:pt>
              </c:strCache>
            </c:strRef>
          </c:cat>
          <c:val>
            <c:numRef>
              <c:f>Sheet1!$B$73:$C$73</c:f>
              <c:numCache>
                <c:formatCode>0%</c:formatCode>
                <c:ptCount val="2"/>
                <c:pt idx="0">
                  <c:v>2.2930037780508901E-2</c:v>
                </c:pt>
                <c:pt idx="1">
                  <c:v>2.95829704886309E-2</c:v>
                </c:pt>
              </c:numCache>
            </c:numRef>
          </c:val>
        </c:ser>
        <c:ser>
          <c:idx val="6"/>
          <c:order val="1"/>
          <c:tx>
            <c:strRef>
              <c:f>Sheet1!$A$72</c:f>
              <c:strCache>
                <c:ptCount val="1"/>
                <c:pt idx="0">
                  <c:v>    Some other race alone</c:v>
                </c:pt>
              </c:strCache>
            </c:strRef>
          </c:tx>
          <c:invertIfNegative val="0"/>
          <c:cat>
            <c:strRef>
              <c:f>Sheet1!$B$65:$C$65</c:f>
              <c:strCache>
                <c:ptCount val="2"/>
                <c:pt idx="0">
                  <c:v>Diamond District (n=87,876)</c:v>
                </c:pt>
                <c:pt idx="1">
                  <c:v>San Diego County (n=3,100,500)</c:v>
                </c:pt>
              </c:strCache>
            </c:strRef>
          </c:cat>
          <c:val>
            <c:numRef>
              <c:f>Sheet1!$B$72:$C$72</c:f>
            </c:numRef>
          </c:val>
        </c:ser>
        <c:ser>
          <c:idx val="5"/>
          <c:order val="2"/>
          <c:tx>
            <c:strRef>
              <c:f>Sheet1!$A$71</c:f>
              <c:strCache>
                <c:ptCount val="1"/>
                <c:pt idx="0">
                  <c:v>Native Hawaiian and Other Pacific Islander alone</c:v>
                </c:pt>
              </c:strCache>
            </c:strRef>
          </c:tx>
          <c:invertIfNegative val="0"/>
          <c:dLbls>
            <c:dLbl>
              <c:idx val="0"/>
              <c:layout>
                <c:manualLayout>
                  <c:x val="-2.56410285170636E-2"/>
                  <c:y val="0"/>
                </c:manualLayout>
              </c:layout>
              <c:showLegendKey val="0"/>
              <c:showVal val="1"/>
              <c:showCatName val="0"/>
              <c:showSerName val="0"/>
              <c:showPercent val="0"/>
              <c:showBubbleSize val="0"/>
            </c:dLbl>
            <c:dLbl>
              <c:idx val="1"/>
              <c:layout>
                <c:manualLayout>
                  <c:x val="-3.1339034854188798E-2"/>
                  <c:y val="0"/>
                </c:manualLayout>
              </c:layout>
              <c:showLegendKey val="0"/>
              <c:showVal val="1"/>
              <c:showCatName val="0"/>
              <c:showSerName val="0"/>
              <c:showPercent val="0"/>
              <c:showBubbleSize val="0"/>
            </c:dLbl>
            <c:txPr>
              <a:bodyPr/>
              <a:lstStyle/>
              <a:p>
                <a:pPr>
                  <a:defRPr sz="1400">
                    <a:solidFill>
                      <a:schemeClr val="bg1"/>
                    </a:solidFill>
                  </a:defRPr>
                </a:pPr>
                <a:endParaRPr lang="en-US"/>
              </a:p>
            </c:txPr>
            <c:showLegendKey val="0"/>
            <c:showVal val="1"/>
            <c:showCatName val="0"/>
            <c:showSerName val="0"/>
            <c:showPercent val="0"/>
            <c:showBubbleSize val="0"/>
            <c:showLeaderLines val="0"/>
          </c:dLbls>
          <c:cat>
            <c:strRef>
              <c:f>Sheet1!$B$65:$C$65</c:f>
              <c:strCache>
                <c:ptCount val="2"/>
                <c:pt idx="0">
                  <c:v>Diamond District (n=87,876)</c:v>
                </c:pt>
                <c:pt idx="1">
                  <c:v>San Diego County (n=3,100,500)</c:v>
                </c:pt>
              </c:strCache>
            </c:strRef>
          </c:cat>
          <c:val>
            <c:numRef>
              <c:f>Sheet1!$B$71:$C$71</c:f>
              <c:numCache>
                <c:formatCode>0%</c:formatCode>
                <c:ptCount val="2"/>
                <c:pt idx="0">
                  <c:v>1.6272930037780499E-2</c:v>
                </c:pt>
                <c:pt idx="1">
                  <c:v>4.34768585711982E-3</c:v>
                </c:pt>
              </c:numCache>
            </c:numRef>
          </c:val>
        </c:ser>
        <c:ser>
          <c:idx val="4"/>
          <c:order val="3"/>
          <c:tx>
            <c:strRef>
              <c:f>Sheet1!$A$70</c:f>
              <c:strCache>
                <c:ptCount val="1"/>
                <c:pt idx="0">
                  <c:v>Asian alone</c:v>
                </c:pt>
              </c:strCache>
            </c:strRef>
          </c:tx>
          <c:invertIfNegative val="0"/>
          <c:dLbls>
            <c:txPr>
              <a:bodyPr/>
              <a:lstStyle/>
              <a:p>
                <a:pPr>
                  <a:defRPr sz="1400">
                    <a:solidFill>
                      <a:schemeClr val="bg1"/>
                    </a:solidFill>
                  </a:defRPr>
                </a:pPr>
                <a:endParaRPr lang="en-US"/>
              </a:p>
            </c:txPr>
            <c:showLegendKey val="0"/>
            <c:showVal val="1"/>
            <c:showCatName val="0"/>
            <c:showSerName val="0"/>
            <c:showPercent val="0"/>
            <c:showBubbleSize val="0"/>
            <c:showLeaderLines val="0"/>
          </c:dLbls>
          <c:cat>
            <c:strRef>
              <c:f>Sheet1!$B$65:$C$65</c:f>
              <c:strCache>
                <c:ptCount val="2"/>
                <c:pt idx="0">
                  <c:v>Diamond District (n=87,876)</c:v>
                </c:pt>
                <c:pt idx="1">
                  <c:v>San Diego County (n=3,100,500)</c:v>
                </c:pt>
              </c:strCache>
            </c:strRef>
          </c:cat>
          <c:val>
            <c:numRef>
              <c:f>Sheet1!$B$70:$C$70</c:f>
              <c:numCache>
                <c:formatCode>0%</c:formatCode>
                <c:ptCount val="2"/>
                <c:pt idx="0">
                  <c:v>0.125381218990396</c:v>
                </c:pt>
                <c:pt idx="1">
                  <c:v>0.10841122399613</c:v>
                </c:pt>
              </c:numCache>
            </c:numRef>
          </c:val>
        </c:ser>
        <c:ser>
          <c:idx val="3"/>
          <c:order val="4"/>
          <c:tx>
            <c:strRef>
              <c:f>Sheet1!$A$69</c:f>
              <c:strCache>
                <c:ptCount val="1"/>
                <c:pt idx="0">
                  <c:v>    American Indian and Alaska Native alone</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Sheet1!$B$65:$C$65</c:f>
              <c:strCache>
                <c:ptCount val="2"/>
                <c:pt idx="0">
                  <c:v>Diamond District (n=87,876)</c:v>
                </c:pt>
                <c:pt idx="1">
                  <c:v>San Diego County (n=3,100,500)</c:v>
                </c:pt>
              </c:strCache>
            </c:strRef>
          </c:cat>
          <c:val>
            <c:numRef>
              <c:f>Sheet1!$B$69:$C$69</c:f>
            </c:numRef>
          </c:val>
        </c:ser>
        <c:ser>
          <c:idx val="2"/>
          <c:order val="5"/>
          <c:tx>
            <c:strRef>
              <c:f>Sheet1!$A$68</c:f>
              <c:strCache>
                <c:ptCount val="1"/>
                <c:pt idx="0">
                  <c:v>Black or African American alone</c:v>
                </c:pt>
              </c:strCache>
            </c:strRef>
          </c:tx>
          <c:invertIfNegative val="0"/>
          <c:dLbls>
            <c:txPr>
              <a:bodyPr/>
              <a:lstStyle/>
              <a:p>
                <a:pPr>
                  <a:defRPr sz="1400">
                    <a:solidFill>
                      <a:schemeClr val="bg1"/>
                    </a:solidFill>
                  </a:defRPr>
                </a:pPr>
                <a:endParaRPr lang="en-US"/>
              </a:p>
            </c:txPr>
            <c:showLegendKey val="0"/>
            <c:showVal val="1"/>
            <c:showCatName val="0"/>
            <c:showSerName val="0"/>
            <c:showPercent val="0"/>
            <c:showBubbleSize val="0"/>
            <c:showLeaderLines val="0"/>
          </c:dLbls>
          <c:cat>
            <c:strRef>
              <c:f>Sheet1!$B$65:$C$65</c:f>
              <c:strCache>
                <c:ptCount val="2"/>
                <c:pt idx="0">
                  <c:v>Diamond District (n=87,876)</c:v>
                </c:pt>
                <c:pt idx="1">
                  <c:v>San Diego County (n=3,100,500)</c:v>
                </c:pt>
              </c:strCache>
            </c:strRef>
          </c:cat>
          <c:val>
            <c:numRef>
              <c:f>Sheet1!$B$68:$C$68</c:f>
              <c:numCache>
                <c:formatCode>0%</c:formatCode>
                <c:ptCount val="2"/>
                <c:pt idx="0">
                  <c:v>0.21356229232099799</c:v>
                </c:pt>
                <c:pt idx="1">
                  <c:v>4.7814546040961102E-2</c:v>
                </c:pt>
              </c:numCache>
            </c:numRef>
          </c:val>
        </c:ser>
        <c:ser>
          <c:idx val="1"/>
          <c:order val="6"/>
          <c:tx>
            <c:strRef>
              <c:f>Sheet1!$A$67</c:f>
              <c:strCache>
                <c:ptCount val="1"/>
                <c:pt idx="0">
                  <c:v>White alone</c:v>
                </c:pt>
              </c:strCache>
            </c:strRef>
          </c:tx>
          <c:invertIfNegative val="0"/>
          <c:dLbls>
            <c:txPr>
              <a:bodyPr/>
              <a:lstStyle/>
              <a:p>
                <a:pPr>
                  <a:defRPr sz="1400">
                    <a:solidFill>
                      <a:schemeClr val="bg1"/>
                    </a:solidFill>
                  </a:defRPr>
                </a:pPr>
                <a:endParaRPr lang="en-US"/>
              </a:p>
            </c:txPr>
            <c:showLegendKey val="0"/>
            <c:showVal val="1"/>
            <c:showCatName val="0"/>
            <c:showSerName val="0"/>
            <c:showPercent val="0"/>
            <c:showBubbleSize val="0"/>
            <c:showLeaderLines val="0"/>
          </c:dLbls>
          <c:cat>
            <c:strRef>
              <c:f>Sheet1!$B$65:$C$65</c:f>
              <c:strCache>
                <c:ptCount val="2"/>
                <c:pt idx="0">
                  <c:v>Diamond District (n=87,876)</c:v>
                </c:pt>
                <c:pt idx="1">
                  <c:v>San Diego County (n=3,100,500)</c:v>
                </c:pt>
              </c:strCache>
            </c:strRef>
          </c:cat>
          <c:val>
            <c:numRef>
              <c:f>Sheet1!$B$67:$C$67</c:f>
              <c:numCache>
                <c:formatCode>0%</c:formatCode>
                <c:ptCount val="2"/>
                <c:pt idx="0">
                  <c:v>8.7555191406072194E-2</c:v>
                </c:pt>
                <c:pt idx="1">
                  <c:v>0.48464279954846001</c:v>
                </c:pt>
              </c:numCache>
            </c:numRef>
          </c:val>
        </c:ser>
        <c:ser>
          <c:idx val="0"/>
          <c:order val="7"/>
          <c:tx>
            <c:strRef>
              <c:f>Sheet1!$A$66</c:f>
              <c:strCache>
                <c:ptCount val="1"/>
                <c:pt idx="0">
                  <c:v>Hispanic or Latino (of any race)</c:v>
                </c:pt>
              </c:strCache>
            </c:strRef>
          </c:tx>
          <c:invertIfNegative val="0"/>
          <c:dLbls>
            <c:txPr>
              <a:bodyPr/>
              <a:lstStyle/>
              <a:p>
                <a:pPr>
                  <a:defRPr sz="1400">
                    <a:solidFill>
                      <a:schemeClr val="bg1"/>
                    </a:solidFill>
                  </a:defRPr>
                </a:pPr>
                <a:endParaRPr lang="en-US"/>
              </a:p>
            </c:txPr>
            <c:showLegendKey val="0"/>
            <c:showVal val="1"/>
            <c:showCatName val="0"/>
            <c:showSerName val="0"/>
            <c:showPercent val="0"/>
            <c:showBubbleSize val="0"/>
            <c:showLeaderLines val="0"/>
          </c:dLbls>
          <c:cat>
            <c:strRef>
              <c:f>Sheet1!$B$65:$C$65</c:f>
              <c:strCache>
                <c:ptCount val="2"/>
                <c:pt idx="0">
                  <c:v>Diamond District (n=87,876)</c:v>
                </c:pt>
                <c:pt idx="1">
                  <c:v>San Diego County (n=3,100,500)</c:v>
                </c:pt>
              </c:strCache>
            </c:strRef>
          </c:cat>
          <c:val>
            <c:numRef>
              <c:f>Sheet1!$B$66:$C$66</c:f>
              <c:numCache>
                <c:formatCode>0%</c:formatCode>
                <c:ptCount val="2"/>
                <c:pt idx="0">
                  <c:v>0.532944148572989</c:v>
                </c:pt>
                <c:pt idx="1">
                  <c:v>0.31997645541041803</c:v>
                </c:pt>
              </c:numCache>
            </c:numRef>
          </c:val>
        </c:ser>
        <c:dLbls>
          <c:showLegendKey val="0"/>
          <c:showVal val="1"/>
          <c:showCatName val="0"/>
          <c:showSerName val="0"/>
          <c:showPercent val="0"/>
          <c:showBubbleSize val="0"/>
        </c:dLbls>
        <c:gapWidth val="95"/>
        <c:overlap val="100"/>
        <c:axId val="122668160"/>
        <c:axId val="122669696"/>
      </c:barChart>
      <c:catAx>
        <c:axId val="122668160"/>
        <c:scaling>
          <c:orientation val="minMax"/>
        </c:scaling>
        <c:delete val="0"/>
        <c:axPos val="b"/>
        <c:majorTickMark val="none"/>
        <c:minorTickMark val="none"/>
        <c:tickLblPos val="nextTo"/>
        <c:txPr>
          <a:bodyPr/>
          <a:lstStyle/>
          <a:p>
            <a:pPr>
              <a:defRPr sz="1400"/>
            </a:pPr>
            <a:endParaRPr lang="en-US"/>
          </a:p>
        </c:txPr>
        <c:crossAx val="122669696"/>
        <c:crosses val="autoZero"/>
        <c:auto val="1"/>
        <c:lblAlgn val="ctr"/>
        <c:lblOffset val="100"/>
        <c:noMultiLvlLbl val="0"/>
      </c:catAx>
      <c:valAx>
        <c:axId val="122669696"/>
        <c:scaling>
          <c:orientation val="minMax"/>
        </c:scaling>
        <c:delete val="1"/>
        <c:axPos val="l"/>
        <c:numFmt formatCode="0%" sourceLinked="1"/>
        <c:majorTickMark val="out"/>
        <c:minorTickMark val="none"/>
        <c:tickLblPos val="nextTo"/>
        <c:crossAx val="122668160"/>
        <c:crosses val="autoZero"/>
        <c:crossBetween val="between"/>
      </c:valAx>
    </c:plotArea>
    <c:legend>
      <c:legendPos val="r"/>
      <c:layout>
        <c:manualLayout>
          <c:xMode val="edge"/>
          <c:yMode val="edge"/>
          <c:x val="0.50816682461435503"/>
          <c:y val="0.132068697738153"/>
          <c:w val="0.482498203389439"/>
          <c:h val="0.3751127676951310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Sheet1!$B$28</c:f>
              <c:strCache>
                <c:ptCount val="1"/>
                <c:pt idx="0">
                  <c:v>Diamond District (n=18,204)</c:v>
                </c:pt>
              </c:strCache>
            </c:strRef>
          </c:tx>
          <c:invertIfNegative val="0"/>
          <c:dLbls>
            <c:txPr>
              <a:bodyPr/>
              <a:lstStyle/>
              <a:p>
                <a:pPr>
                  <a:defRPr sz="1400">
                    <a:solidFill>
                      <a:schemeClr val="accent1"/>
                    </a:solidFill>
                  </a:defRPr>
                </a:pPr>
                <a:endParaRPr lang="en-US"/>
              </a:p>
            </c:txPr>
            <c:showLegendKey val="0"/>
            <c:showVal val="1"/>
            <c:showCatName val="0"/>
            <c:showSerName val="0"/>
            <c:showPercent val="0"/>
            <c:showBubbleSize val="0"/>
            <c:showLeaderLines val="0"/>
          </c:dLbls>
          <c:cat>
            <c:strRef>
              <c:f>Sheet1!$A$29:$A$38</c:f>
              <c:strCache>
                <c:ptCount val="10"/>
                <c:pt idx="0">
                  <c:v>  Less than $10,000</c:v>
                </c:pt>
                <c:pt idx="1">
                  <c:v>  $10,000 to $14,999</c:v>
                </c:pt>
                <c:pt idx="2">
                  <c:v>  $15,000 to $24,999</c:v>
                </c:pt>
                <c:pt idx="3">
                  <c:v>  $25,000 to $34,999</c:v>
                </c:pt>
                <c:pt idx="4">
                  <c:v>  $35,000 to $49,999</c:v>
                </c:pt>
                <c:pt idx="5">
                  <c:v>  $50,000 to $74,999</c:v>
                </c:pt>
                <c:pt idx="6">
                  <c:v>  $75,000 to $99,999</c:v>
                </c:pt>
                <c:pt idx="7">
                  <c:v>  $100,000 to $149,999</c:v>
                </c:pt>
                <c:pt idx="8">
                  <c:v>  $150,000 to $199,999</c:v>
                </c:pt>
                <c:pt idx="9">
                  <c:v>  $200,000 or more</c:v>
                </c:pt>
              </c:strCache>
            </c:strRef>
          </c:cat>
          <c:val>
            <c:numRef>
              <c:f>Sheet1!$B$29:$B$38</c:f>
              <c:numCache>
                <c:formatCode>0%</c:formatCode>
                <c:ptCount val="10"/>
                <c:pt idx="0">
                  <c:v>7.4526315789473704E-2</c:v>
                </c:pt>
                <c:pt idx="1">
                  <c:v>4.6789473684210499E-2</c:v>
                </c:pt>
                <c:pt idx="2">
                  <c:v>0.151</c:v>
                </c:pt>
                <c:pt idx="3">
                  <c:v>0.116315789473684</c:v>
                </c:pt>
                <c:pt idx="4">
                  <c:v>0.15852631578947399</c:v>
                </c:pt>
                <c:pt idx="5">
                  <c:v>0.198473684210526</c:v>
                </c:pt>
                <c:pt idx="6">
                  <c:v>0.132105263157895</c:v>
                </c:pt>
                <c:pt idx="7">
                  <c:v>9.6000000000000002E-2</c:v>
                </c:pt>
                <c:pt idx="8">
                  <c:v>1.46842105263158E-2</c:v>
                </c:pt>
                <c:pt idx="9">
                  <c:v>1.15789473684211E-2</c:v>
                </c:pt>
              </c:numCache>
            </c:numRef>
          </c:val>
        </c:ser>
        <c:ser>
          <c:idx val="1"/>
          <c:order val="1"/>
          <c:tx>
            <c:strRef>
              <c:f>Sheet1!$C$28</c:f>
              <c:strCache>
                <c:ptCount val="1"/>
                <c:pt idx="0">
                  <c:v>San Diego County (n=708,151)</c:v>
                </c:pt>
              </c:strCache>
            </c:strRef>
          </c:tx>
          <c:invertIfNegative val="0"/>
          <c:dLbls>
            <c:txPr>
              <a:bodyPr/>
              <a:lstStyle/>
              <a:p>
                <a:pPr>
                  <a:defRPr sz="1400">
                    <a:solidFill>
                      <a:schemeClr val="tx2"/>
                    </a:solidFill>
                  </a:defRPr>
                </a:pPr>
                <a:endParaRPr lang="en-US"/>
              </a:p>
            </c:txPr>
            <c:showLegendKey val="0"/>
            <c:showVal val="1"/>
            <c:showCatName val="0"/>
            <c:showSerName val="0"/>
            <c:showPercent val="0"/>
            <c:showBubbleSize val="0"/>
            <c:showLeaderLines val="0"/>
          </c:dLbls>
          <c:cat>
            <c:strRef>
              <c:f>Sheet1!$A$29:$A$38</c:f>
              <c:strCache>
                <c:ptCount val="10"/>
                <c:pt idx="0">
                  <c:v>  Less than $10,000</c:v>
                </c:pt>
                <c:pt idx="1">
                  <c:v>  $10,000 to $14,999</c:v>
                </c:pt>
                <c:pt idx="2">
                  <c:v>  $15,000 to $24,999</c:v>
                </c:pt>
                <c:pt idx="3">
                  <c:v>  $25,000 to $34,999</c:v>
                </c:pt>
                <c:pt idx="4">
                  <c:v>  $35,000 to $49,999</c:v>
                </c:pt>
                <c:pt idx="5">
                  <c:v>  $50,000 to $74,999</c:v>
                </c:pt>
                <c:pt idx="6">
                  <c:v>  $75,000 to $99,999</c:v>
                </c:pt>
                <c:pt idx="7">
                  <c:v>  $100,000 to $149,999</c:v>
                </c:pt>
                <c:pt idx="8">
                  <c:v>  $150,000 to $199,999</c:v>
                </c:pt>
                <c:pt idx="9">
                  <c:v>  $200,000 or more</c:v>
                </c:pt>
              </c:strCache>
            </c:strRef>
          </c:cat>
          <c:val>
            <c:numRef>
              <c:f>Sheet1!$C$29:$C$38</c:f>
              <c:numCache>
                <c:formatCode>0%</c:formatCode>
                <c:ptCount val="10"/>
                <c:pt idx="0">
                  <c:v>4.2000000000000003E-2</c:v>
                </c:pt>
                <c:pt idx="1">
                  <c:v>2.5999999999999999E-2</c:v>
                </c:pt>
                <c:pt idx="2">
                  <c:v>7.0999999999999994E-2</c:v>
                </c:pt>
                <c:pt idx="3">
                  <c:v>7.4999999999999997E-2</c:v>
                </c:pt>
                <c:pt idx="4">
                  <c:v>0.122</c:v>
                </c:pt>
                <c:pt idx="5">
                  <c:v>0.17</c:v>
                </c:pt>
                <c:pt idx="6">
                  <c:v>0.14099999999999999</c:v>
                </c:pt>
                <c:pt idx="7">
                  <c:v>0.185</c:v>
                </c:pt>
                <c:pt idx="8">
                  <c:v>8.5000000000000006E-2</c:v>
                </c:pt>
                <c:pt idx="9">
                  <c:v>8.3000000000000004E-2</c:v>
                </c:pt>
              </c:numCache>
            </c:numRef>
          </c:val>
        </c:ser>
        <c:dLbls>
          <c:showLegendKey val="0"/>
          <c:showVal val="1"/>
          <c:showCatName val="0"/>
          <c:showSerName val="0"/>
          <c:showPercent val="0"/>
          <c:showBubbleSize val="0"/>
        </c:dLbls>
        <c:gapWidth val="150"/>
        <c:overlap val="-25"/>
        <c:axId val="124619776"/>
        <c:axId val="124637952"/>
      </c:barChart>
      <c:catAx>
        <c:axId val="124619776"/>
        <c:scaling>
          <c:orientation val="minMax"/>
        </c:scaling>
        <c:delete val="0"/>
        <c:axPos val="b"/>
        <c:majorTickMark val="none"/>
        <c:minorTickMark val="none"/>
        <c:tickLblPos val="nextTo"/>
        <c:txPr>
          <a:bodyPr rot="0" vert="horz"/>
          <a:lstStyle/>
          <a:p>
            <a:pPr>
              <a:defRPr sz="1200"/>
            </a:pPr>
            <a:endParaRPr lang="en-US"/>
          </a:p>
        </c:txPr>
        <c:crossAx val="124637952"/>
        <c:crosses val="autoZero"/>
        <c:auto val="1"/>
        <c:lblAlgn val="ctr"/>
        <c:lblOffset val="100"/>
        <c:noMultiLvlLbl val="0"/>
      </c:catAx>
      <c:valAx>
        <c:axId val="124637952"/>
        <c:scaling>
          <c:orientation val="minMax"/>
        </c:scaling>
        <c:delete val="1"/>
        <c:axPos val="l"/>
        <c:numFmt formatCode="0%" sourceLinked="1"/>
        <c:majorTickMark val="out"/>
        <c:minorTickMark val="none"/>
        <c:tickLblPos val="nextTo"/>
        <c:crossAx val="124619776"/>
        <c:crosses val="autoZero"/>
        <c:crossBetween val="between"/>
      </c:valAx>
    </c:plotArea>
    <c:legend>
      <c:legendPos val="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Sheet1!$G$10</c:f>
              <c:strCache>
                <c:ptCount val="1"/>
                <c:pt idx="0">
                  <c:v>Diamond District (n=23,777)</c:v>
                </c:pt>
              </c:strCache>
            </c:strRef>
          </c:tx>
          <c:invertIfNegative val="0"/>
          <c:dLbls>
            <c:txPr>
              <a:bodyPr/>
              <a:lstStyle/>
              <a:p>
                <a:pPr>
                  <a:defRPr>
                    <a:solidFill>
                      <a:schemeClr val="accent1"/>
                    </a:solidFill>
                  </a:defRPr>
                </a:pPr>
                <a:endParaRPr lang="en-US"/>
              </a:p>
            </c:txPr>
            <c:showLegendKey val="0"/>
            <c:showVal val="1"/>
            <c:showCatName val="0"/>
            <c:showSerName val="0"/>
            <c:showPercent val="0"/>
            <c:showBubbleSize val="0"/>
            <c:showLeaderLines val="0"/>
          </c:dLbls>
          <c:cat>
            <c:strRef>
              <c:f>Sheet1!$F$11:$F$16</c:f>
              <c:strCache>
                <c:ptCount val="6"/>
                <c:pt idx="0">
                  <c:v>Earnings</c:v>
                </c:pt>
                <c:pt idx="1">
                  <c:v>Social Security</c:v>
                </c:pt>
                <c:pt idx="2">
                  <c:v>Retirement income</c:v>
                </c:pt>
                <c:pt idx="3">
                  <c:v>Supplemental Security Income</c:v>
                </c:pt>
                <c:pt idx="4">
                  <c:v>Cash public assistance income</c:v>
                </c:pt>
                <c:pt idx="5">
                  <c:v>Food Stamp/SNAP benefits</c:v>
                </c:pt>
              </c:strCache>
            </c:strRef>
          </c:cat>
          <c:val>
            <c:numRef>
              <c:f>Sheet1!$G$11:$G$16</c:f>
              <c:numCache>
                <c:formatCode>0%</c:formatCode>
                <c:ptCount val="6"/>
                <c:pt idx="0">
                  <c:v>0.77966101694915302</c:v>
                </c:pt>
                <c:pt idx="1">
                  <c:v>0.25920006729192102</c:v>
                </c:pt>
                <c:pt idx="2">
                  <c:v>0.15081801741178399</c:v>
                </c:pt>
                <c:pt idx="3">
                  <c:v>7.7259536526895697E-2</c:v>
                </c:pt>
                <c:pt idx="4">
                  <c:v>6.0604786137864297E-2</c:v>
                </c:pt>
                <c:pt idx="5">
                  <c:v>0.13799049501619201</c:v>
                </c:pt>
              </c:numCache>
            </c:numRef>
          </c:val>
        </c:ser>
        <c:ser>
          <c:idx val="1"/>
          <c:order val="1"/>
          <c:tx>
            <c:strRef>
              <c:f>Sheet1!$H$10</c:f>
              <c:strCache>
                <c:ptCount val="1"/>
                <c:pt idx="0">
                  <c:v>San Diego County (n=1,067,462)</c:v>
                </c:pt>
              </c:strCache>
            </c:strRef>
          </c:tx>
          <c:invertIfNegative val="0"/>
          <c:dLbls>
            <c:txPr>
              <a:bodyPr/>
              <a:lstStyle/>
              <a:p>
                <a:pPr>
                  <a:defRPr>
                    <a:solidFill>
                      <a:schemeClr val="tx2"/>
                    </a:solidFill>
                  </a:defRPr>
                </a:pPr>
                <a:endParaRPr lang="en-US"/>
              </a:p>
            </c:txPr>
            <c:showLegendKey val="0"/>
            <c:showVal val="1"/>
            <c:showCatName val="0"/>
            <c:showSerName val="0"/>
            <c:showPercent val="0"/>
            <c:showBubbleSize val="0"/>
            <c:showLeaderLines val="0"/>
          </c:dLbls>
          <c:cat>
            <c:strRef>
              <c:f>Sheet1!$F$11:$F$16</c:f>
              <c:strCache>
                <c:ptCount val="6"/>
                <c:pt idx="0">
                  <c:v>Earnings</c:v>
                </c:pt>
                <c:pt idx="1">
                  <c:v>Social Security</c:v>
                </c:pt>
                <c:pt idx="2">
                  <c:v>Retirement income</c:v>
                </c:pt>
                <c:pt idx="3">
                  <c:v>Supplemental Security Income</c:v>
                </c:pt>
                <c:pt idx="4">
                  <c:v>Cash public assistance income</c:v>
                </c:pt>
                <c:pt idx="5">
                  <c:v>Food Stamp/SNAP benefits</c:v>
                </c:pt>
              </c:strCache>
            </c:strRef>
          </c:cat>
          <c:val>
            <c:numRef>
              <c:f>Sheet1!$H$11:$H$16</c:f>
              <c:numCache>
                <c:formatCode>0%</c:formatCode>
                <c:ptCount val="6"/>
                <c:pt idx="0">
                  <c:v>0.81145183622461503</c:v>
                </c:pt>
                <c:pt idx="1">
                  <c:v>0.23722436957943199</c:v>
                </c:pt>
                <c:pt idx="2">
                  <c:v>0.168541830997263</c:v>
                </c:pt>
                <c:pt idx="3">
                  <c:v>4.1581808064362E-2</c:v>
                </c:pt>
                <c:pt idx="4">
                  <c:v>2.6445906271136601E-2</c:v>
                </c:pt>
                <c:pt idx="5">
                  <c:v>4.7474289482904303E-2</c:v>
                </c:pt>
              </c:numCache>
            </c:numRef>
          </c:val>
        </c:ser>
        <c:dLbls>
          <c:showLegendKey val="0"/>
          <c:showVal val="1"/>
          <c:showCatName val="0"/>
          <c:showSerName val="0"/>
          <c:showPercent val="0"/>
          <c:showBubbleSize val="0"/>
        </c:dLbls>
        <c:gapWidth val="150"/>
        <c:overlap val="-25"/>
        <c:axId val="124700160"/>
        <c:axId val="124701696"/>
      </c:barChart>
      <c:catAx>
        <c:axId val="124700160"/>
        <c:scaling>
          <c:orientation val="minMax"/>
        </c:scaling>
        <c:delete val="0"/>
        <c:axPos val="b"/>
        <c:majorTickMark val="none"/>
        <c:minorTickMark val="none"/>
        <c:tickLblPos val="nextTo"/>
        <c:crossAx val="124701696"/>
        <c:crosses val="autoZero"/>
        <c:auto val="1"/>
        <c:lblAlgn val="ctr"/>
        <c:lblOffset val="100"/>
        <c:noMultiLvlLbl val="0"/>
      </c:catAx>
      <c:valAx>
        <c:axId val="124701696"/>
        <c:scaling>
          <c:orientation val="minMax"/>
        </c:scaling>
        <c:delete val="1"/>
        <c:axPos val="l"/>
        <c:numFmt formatCode="0%" sourceLinked="1"/>
        <c:majorTickMark val="none"/>
        <c:minorTickMark val="none"/>
        <c:tickLblPos val="nextTo"/>
        <c:crossAx val="124700160"/>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layout/>
      <c:overlay val="0"/>
    </c:title>
    <c:autoTitleDeleted val="0"/>
    <c:plotArea>
      <c:layout/>
      <c:pieChart>
        <c:varyColors val="1"/>
        <c:ser>
          <c:idx val="0"/>
          <c:order val="0"/>
          <c:tx>
            <c:strRef>
              <c:f>Sheet1!$I$3</c:f>
              <c:strCache>
                <c:ptCount val="1"/>
                <c:pt idx="0">
                  <c:v>Diamond District (n=23,777)</c:v>
                </c:pt>
              </c:strCache>
            </c:strRef>
          </c:tx>
          <c:dLbls>
            <c:dLbl>
              <c:idx val="0"/>
              <c:spPr/>
              <c:txPr>
                <a:bodyPr/>
                <a:lstStyle/>
                <a:p>
                  <a:pPr>
                    <a:defRPr>
                      <a:solidFill>
                        <a:schemeClr val="bg1"/>
                      </a:solidFill>
                    </a:defRPr>
                  </a:pPr>
                  <a:endParaRPr lang="en-US"/>
                </a:p>
              </c:txPr>
              <c:showLegendKey val="0"/>
              <c:showVal val="0"/>
              <c:showCatName val="0"/>
              <c:showSerName val="0"/>
              <c:showPercent val="1"/>
              <c:showBubbleSize val="0"/>
            </c:dLbl>
            <c:dLbl>
              <c:idx val="1"/>
              <c:spPr/>
              <c:txPr>
                <a:bodyPr/>
                <a:lstStyle/>
                <a:p>
                  <a:pPr>
                    <a:defRPr>
                      <a:solidFill>
                        <a:schemeClr val="bg1"/>
                      </a:solidFill>
                    </a:defRPr>
                  </a:pPr>
                  <a:endParaRPr lang="en-US"/>
                </a:p>
              </c:txPr>
              <c:showLegendKey val="0"/>
              <c:showVal val="0"/>
              <c:showCatName val="0"/>
              <c:showSerName val="0"/>
              <c:showPercent val="1"/>
              <c:showBubbleSize val="0"/>
            </c:dLbl>
            <c:showLegendKey val="0"/>
            <c:showVal val="0"/>
            <c:showCatName val="0"/>
            <c:showSerName val="0"/>
            <c:showPercent val="1"/>
            <c:showBubbleSize val="0"/>
            <c:showLeaderLines val="1"/>
          </c:dLbls>
          <c:cat>
            <c:strRef>
              <c:f>Sheet1!$J$1:$K$1</c:f>
              <c:strCache>
                <c:ptCount val="2"/>
                <c:pt idx="0">
                  <c:v>HH with no public assistance income</c:v>
                </c:pt>
                <c:pt idx="1">
                  <c:v> HH with public assistance income</c:v>
                </c:pt>
              </c:strCache>
            </c:strRef>
          </c:cat>
          <c:val>
            <c:numRef>
              <c:f>Sheet1!$J$3:$K$3</c:f>
              <c:numCache>
                <c:formatCode>0%</c:formatCode>
                <c:ptCount val="2"/>
                <c:pt idx="0">
                  <c:v>0.94</c:v>
                </c:pt>
                <c:pt idx="1">
                  <c:v>0.06</c:v>
                </c:pt>
              </c:numCache>
            </c:numRef>
          </c:val>
        </c:ser>
        <c:dLbls>
          <c:showLegendKey val="0"/>
          <c:showVal val="0"/>
          <c:showCatName val="0"/>
          <c:showSerName val="0"/>
          <c:showPercent val="1"/>
          <c:showBubbleSize val="0"/>
          <c:showLeaderLines val="1"/>
        </c:dLbls>
        <c:firstSliceAng val="101"/>
      </c:pieChart>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layout/>
      <c:overlay val="0"/>
    </c:title>
    <c:autoTitleDeleted val="0"/>
    <c:plotArea>
      <c:layout/>
      <c:pieChart>
        <c:varyColors val="1"/>
        <c:ser>
          <c:idx val="0"/>
          <c:order val="0"/>
          <c:tx>
            <c:strRef>
              <c:f>Sheet1!$I$2</c:f>
              <c:strCache>
                <c:ptCount val="1"/>
                <c:pt idx="0">
                  <c:v>San Diego County (n=1,067,462)</c:v>
                </c:pt>
              </c:strCache>
            </c:strRef>
          </c:tx>
          <c:dLbls>
            <c:dLbl>
              <c:idx val="0"/>
              <c:spPr/>
              <c:txPr>
                <a:bodyPr/>
                <a:lstStyle/>
                <a:p>
                  <a:pPr>
                    <a:defRPr>
                      <a:solidFill>
                        <a:schemeClr val="bg1"/>
                      </a:solidFill>
                    </a:defRPr>
                  </a:pPr>
                  <a:endParaRPr lang="en-US"/>
                </a:p>
              </c:txPr>
              <c:showLegendKey val="0"/>
              <c:showVal val="0"/>
              <c:showCatName val="0"/>
              <c:showSerName val="0"/>
              <c:showPercent val="1"/>
              <c:showBubbleSize val="0"/>
            </c:dLbl>
            <c:showLegendKey val="0"/>
            <c:showVal val="0"/>
            <c:showCatName val="0"/>
            <c:showSerName val="0"/>
            <c:showPercent val="1"/>
            <c:showBubbleSize val="0"/>
            <c:showLeaderLines val="1"/>
          </c:dLbls>
          <c:cat>
            <c:strRef>
              <c:f>Sheet1!$J$1:$K$1</c:f>
              <c:strCache>
                <c:ptCount val="2"/>
                <c:pt idx="0">
                  <c:v>HH with no public assistance income</c:v>
                </c:pt>
                <c:pt idx="1">
                  <c:v> HH with public assistance income</c:v>
                </c:pt>
              </c:strCache>
            </c:strRef>
          </c:cat>
          <c:val>
            <c:numRef>
              <c:f>Sheet1!$J$2:$K$2</c:f>
              <c:numCache>
                <c:formatCode>0%</c:formatCode>
                <c:ptCount val="2"/>
                <c:pt idx="0">
                  <c:v>0.97</c:v>
                </c:pt>
                <c:pt idx="1">
                  <c:v>0.03</c:v>
                </c:pt>
              </c:numCache>
            </c:numRef>
          </c:val>
        </c:ser>
        <c:dLbls>
          <c:showLegendKey val="0"/>
          <c:showVal val="0"/>
          <c:showCatName val="0"/>
          <c:showSerName val="0"/>
          <c:showPercent val="1"/>
          <c:showBubbleSize val="0"/>
          <c:showLeaderLines val="1"/>
        </c:dLbls>
        <c:firstSliceAng val="96"/>
      </c:pieChart>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Diamond District</c:v>
                </c:pt>
              </c:strCache>
            </c:strRef>
          </c:tx>
          <c:invertIfNegative val="0"/>
          <c:dLbls>
            <c:txPr>
              <a:bodyPr/>
              <a:lstStyle/>
              <a:p>
                <a:pPr>
                  <a:defRPr sz="1200">
                    <a:solidFill>
                      <a:schemeClr val="accent1"/>
                    </a:solidFill>
                  </a:defRPr>
                </a:pPr>
                <a:endParaRPr lang="en-US"/>
              </a:p>
            </c:txPr>
            <c:showLegendKey val="0"/>
            <c:showVal val="1"/>
            <c:showCatName val="0"/>
            <c:showSerName val="0"/>
            <c:showPercent val="0"/>
            <c:showBubbleSize val="0"/>
            <c:showLeaderLines val="0"/>
          </c:dLbls>
          <c:cat>
            <c:strRef>
              <c:f>Sheet1!$A$3:$A$7</c:f>
              <c:strCache>
                <c:ptCount val="5"/>
                <c:pt idx="0">
                  <c:v>  Less than high school graduate</c:v>
                </c:pt>
                <c:pt idx="1">
                  <c:v>  High school graduate (includes equivalency)</c:v>
                </c:pt>
                <c:pt idx="2">
                  <c:v>  Some college or associate's degree</c:v>
                </c:pt>
                <c:pt idx="3">
                  <c:v>  Bachelor's degree</c:v>
                </c:pt>
                <c:pt idx="4">
                  <c:v>  Graduate or professional degree</c:v>
                </c:pt>
              </c:strCache>
            </c:strRef>
          </c:cat>
          <c:val>
            <c:numRef>
              <c:f>Sheet1!$B$3:$B$7</c:f>
              <c:numCache>
                <c:formatCode>#,##0</c:formatCode>
                <c:ptCount val="5"/>
                <c:pt idx="0">
                  <c:v>20550</c:v>
                </c:pt>
                <c:pt idx="1">
                  <c:v>28922</c:v>
                </c:pt>
                <c:pt idx="2">
                  <c:v>31974</c:v>
                </c:pt>
                <c:pt idx="3">
                  <c:v>39643</c:v>
                </c:pt>
              </c:numCache>
            </c:numRef>
          </c:val>
        </c:ser>
        <c:ser>
          <c:idx val="1"/>
          <c:order val="1"/>
          <c:tx>
            <c:strRef>
              <c:f>Sheet1!$C$1</c:f>
              <c:strCache>
                <c:ptCount val="1"/>
                <c:pt idx="0">
                  <c:v>San Diego County</c:v>
                </c:pt>
              </c:strCache>
            </c:strRef>
          </c:tx>
          <c:invertIfNegative val="0"/>
          <c:dLbls>
            <c:txPr>
              <a:bodyPr/>
              <a:lstStyle/>
              <a:p>
                <a:pPr>
                  <a:defRPr sz="1200">
                    <a:solidFill>
                      <a:schemeClr val="tx2"/>
                    </a:solidFill>
                  </a:defRPr>
                </a:pPr>
                <a:endParaRPr lang="en-US"/>
              </a:p>
            </c:txPr>
            <c:showLegendKey val="0"/>
            <c:showVal val="1"/>
            <c:showCatName val="0"/>
            <c:showSerName val="0"/>
            <c:showPercent val="0"/>
            <c:showBubbleSize val="0"/>
            <c:showLeaderLines val="0"/>
          </c:dLbls>
          <c:cat>
            <c:strRef>
              <c:f>Sheet1!$A$3:$A$7</c:f>
              <c:strCache>
                <c:ptCount val="5"/>
                <c:pt idx="0">
                  <c:v>  Less than high school graduate</c:v>
                </c:pt>
                <c:pt idx="1">
                  <c:v>  High school graduate (includes equivalency)</c:v>
                </c:pt>
                <c:pt idx="2">
                  <c:v>  Some college or associate's degree</c:v>
                </c:pt>
                <c:pt idx="3">
                  <c:v>  Bachelor's degree</c:v>
                </c:pt>
                <c:pt idx="4">
                  <c:v>  Graduate or professional degree</c:v>
                </c:pt>
              </c:strCache>
            </c:strRef>
          </c:cat>
          <c:val>
            <c:numRef>
              <c:f>Sheet1!$C$3:$C$7</c:f>
              <c:numCache>
                <c:formatCode>#,##0</c:formatCode>
                <c:ptCount val="5"/>
                <c:pt idx="0">
                  <c:v>20171</c:v>
                </c:pt>
                <c:pt idx="1">
                  <c:v>29582</c:v>
                </c:pt>
                <c:pt idx="2">
                  <c:v>37124</c:v>
                </c:pt>
                <c:pt idx="3">
                  <c:v>53812</c:v>
                </c:pt>
                <c:pt idx="4">
                  <c:v>75230</c:v>
                </c:pt>
              </c:numCache>
            </c:numRef>
          </c:val>
        </c:ser>
        <c:dLbls>
          <c:showLegendKey val="0"/>
          <c:showVal val="1"/>
          <c:showCatName val="0"/>
          <c:showSerName val="0"/>
          <c:showPercent val="0"/>
          <c:showBubbleSize val="0"/>
        </c:dLbls>
        <c:gapWidth val="150"/>
        <c:overlap val="-25"/>
        <c:axId val="136642944"/>
        <c:axId val="136644480"/>
      </c:barChart>
      <c:catAx>
        <c:axId val="136642944"/>
        <c:scaling>
          <c:orientation val="minMax"/>
        </c:scaling>
        <c:delete val="0"/>
        <c:axPos val="b"/>
        <c:majorTickMark val="none"/>
        <c:minorTickMark val="none"/>
        <c:tickLblPos val="nextTo"/>
        <c:txPr>
          <a:bodyPr/>
          <a:lstStyle/>
          <a:p>
            <a:pPr>
              <a:defRPr sz="1400"/>
            </a:pPr>
            <a:endParaRPr lang="en-US"/>
          </a:p>
        </c:txPr>
        <c:crossAx val="136644480"/>
        <c:crosses val="autoZero"/>
        <c:auto val="1"/>
        <c:lblAlgn val="ctr"/>
        <c:lblOffset val="100"/>
        <c:noMultiLvlLbl val="0"/>
      </c:catAx>
      <c:valAx>
        <c:axId val="136644480"/>
        <c:scaling>
          <c:orientation val="minMax"/>
        </c:scaling>
        <c:delete val="0"/>
        <c:axPos val="l"/>
        <c:numFmt formatCode="#,##0" sourceLinked="1"/>
        <c:majorTickMark val="out"/>
        <c:minorTickMark val="none"/>
        <c:tickLblPos val="nextTo"/>
        <c:txPr>
          <a:bodyPr/>
          <a:lstStyle/>
          <a:p>
            <a:pPr>
              <a:defRPr sz="1400"/>
            </a:pPr>
            <a:endParaRPr lang="en-US"/>
          </a:p>
        </c:txPr>
        <c:crossAx val="136642944"/>
        <c:crosses val="autoZero"/>
        <c:crossBetween val="between"/>
      </c:valAx>
    </c:plotArea>
    <c:legend>
      <c:legendPos val="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dirty="0" smtClean="0"/>
              <a:t>Diamond</a:t>
            </a:r>
            <a:r>
              <a:rPr lang="en-US" baseline="0" dirty="0" smtClean="0"/>
              <a:t> District </a:t>
            </a:r>
          </a:p>
          <a:p>
            <a:pPr>
              <a:defRPr/>
            </a:pPr>
            <a:r>
              <a:rPr lang="en-US" baseline="0" dirty="0" smtClean="0"/>
              <a:t>(n=89,274)</a:t>
            </a:r>
            <a:endParaRPr lang="en-US" dirty="0"/>
          </a:p>
        </c:rich>
      </c:tx>
      <c:layout/>
      <c:overlay val="0"/>
    </c:title>
    <c:autoTitleDeleted val="0"/>
    <c:plotArea>
      <c:layout>
        <c:manualLayout>
          <c:layoutTarget val="inner"/>
          <c:xMode val="edge"/>
          <c:yMode val="edge"/>
          <c:x val="0.14576497256024815"/>
          <c:y val="0.16780641806566632"/>
          <c:w val="0.69028823669768546"/>
          <c:h val="0.71633684940325859"/>
        </c:manualLayout>
      </c:layout>
      <c:pieChart>
        <c:varyColors val="1"/>
        <c:ser>
          <c:idx val="0"/>
          <c:order val="0"/>
          <c:explosion val="25"/>
          <c:dLbls>
            <c:dLbl>
              <c:idx val="1"/>
              <c:layout>
                <c:manualLayout>
                  <c:x val="6.1216296826533047E-2"/>
                  <c:y val="0.1533018867924528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Charts!$B$1:$C$1</c:f>
              <c:strCache>
                <c:ptCount val="2"/>
                <c:pt idx="0">
                  <c:v>Above Federal Poverty Level</c:v>
                </c:pt>
                <c:pt idx="1">
                  <c:v>Below Federal Poverty Level</c:v>
                </c:pt>
              </c:strCache>
            </c:strRef>
          </c:cat>
          <c:val>
            <c:numRef>
              <c:f>Charts!$B$2:$C$2</c:f>
              <c:numCache>
                <c:formatCode>0%</c:formatCode>
                <c:ptCount val="2"/>
                <c:pt idx="0">
                  <c:v>0.75682729574120122</c:v>
                </c:pt>
                <c:pt idx="1">
                  <c:v>0.24317270425879875</c:v>
                </c:pt>
              </c:numCache>
            </c:numRef>
          </c:val>
        </c:ser>
        <c:dLbls>
          <c:showLegendKey val="0"/>
          <c:showVal val="0"/>
          <c:showCatName val="1"/>
          <c:showSerName val="0"/>
          <c:showPercent val="1"/>
          <c:showBubbleSize val="0"/>
          <c:showLeaderLines val="1"/>
        </c:dLbls>
        <c:firstSliceAng val="90"/>
      </c:pieChart>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a:t>San Diego County (n=3,057,308)</a:t>
            </a:r>
          </a:p>
        </c:rich>
      </c:tx>
      <c:layout/>
      <c:overlay val="0"/>
    </c:title>
    <c:autoTitleDeleted val="0"/>
    <c:plotArea>
      <c:layout>
        <c:manualLayout>
          <c:layoutTarget val="inner"/>
          <c:xMode val="edge"/>
          <c:yMode val="edge"/>
          <c:x val="0.20176831709595622"/>
          <c:y val="0.22426293035731951"/>
          <c:w val="0.60211308332221181"/>
          <c:h val="0.65628339627106091"/>
        </c:manualLayout>
      </c:layout>
      <c:pieChart>
        <c:varyColors val="1"/>
        <c:ser>
          <c:idx val="0"/>
          <c:order val="0"/>
          <c:explosion val="25"/>
          <c:dLbls>
            <c:dLbl>
              <c:idx val="1"/>
              <c:layout>
                <c:manualLayout>
                  <c:x val="0.15193124694158994"/>
                  <c:y val="0.16934515670427414"/>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Charts!$B$1:$C$1</c:f>
              <c:strCache>
                <c:ptCount val="2"/>
                <c:pt idx="0">
                  <c:v>Above Federal Poverty Level</c:v>
                </c:pt>
                <c:pt idx="1">
                  <c:v>Below Federal Poverty Level</c:v>
                </c:pt>
              </c:strCache>
            </c:strRef>
          </c:cat>
          <c:val>
            <c:numRef>
              <c:f>Charts!$B$3:$C$3</c:f>
              <c:numCache>
                <c:formatCode>0%</c:formatCode>
                <c:ptCount val="2"/>
                <c:pt idx="0">
                  <c:v>0.85599999999999998</c:v>
                </c:pt>
                <c:pt idx="1">
                  <c:v>0.14399999999999999</c:v>
                </c:pt>
              </c:numCache>
            </c:numRef>
          </c:val>
        </c:ser>
        <c:dLbls>
          <c:showLegendKey val="0"/>
          <c:showVal val="0"/>
          <c:showCatName val="1"/>
          <c:showSerName val="0"/>
          <c:showPercent val="1"/>
          <c:showBubbleSize val="0"/>
          <c:showLeaderLines val="1"/>
        </c:dLbls>
        <c:firstSliceAng val="52"/>
      </c:pieChart>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v>Diamond District</c:v>
          </c:tx>
          <c:invertIfNegative val="0"/>
          <c:dLbls>
            <c:numFmt formatCode="0%" sourceLinked="0"/>
            <c:txPr>
              <a:bodyPr/>
              <a:lstStyle/>
              <a:p>
                <a:pPr>
                  <a:defRPr sz="1400"/>
                </a:pPr>
                <a:endParaRPr lang="en-US"/>
              </a:p>
            </c:txPr>
            <c:showLegendKey val="0"/>
            <c:showVal val="1"/>
            <c:showCatName val="0"/>
            <c:showSerName val="0"/>
            <c:showPercent val="0"/>
            <c:showBubbleSize val="0"/>
            <c:showLeaderLines val="0"/>
          </c:dLbls>
          <c:cat>
            <c:strRef>
              <c:f>[4]B17026!$A$22:$A$33</c:f>
              <c:strCache>
                <c:ptCount val="12"/>
                <c:pt idx="0">
                  <c:v>  Under .50</c:v>
                </c:pt>
                <c:pt idx="1">
                  <c:v>  .50 to .74</c:v>
                </c:pt>
                <c:pt idx="2">
                  <c:v>  .75 to .99</c:v>
                </c:pt>
                <c:pt idx="3">
                  <c:v>  1.00 to 1.24</c:v>
                </c:pt>
                <c:pt idx="4">
                  <c:v>  1.25 to 1.49</c:v>
                </c:pt>
                <c:pt idx="5">
                  <c:v>  1.50 to 1.74</c:v>
                </c:pt>
                <c:pt idx="6">
                  <c:v>  1.75 to 1.84</c:v>
                </c:pt>
                <c:pt idx="7">
                  <c:v>  1.85 to 1.99</c:v>
                </c:pt>
                <c:pt idx="8">
                  <c:v>  2.00 to 2.99</c:v>
                </c:pt>
                <c:pt idx="9">
                  <c:v>  3.00 to 3.99</c:v>
                </c:pt>
                <c:pt idx="10">
                  <c:v>  4.00 to 4.99</c:v>
                </c:pt>
                <c:pt idx="11">
                  <c:v>  5.00 and over</c:v>
                </c:pt>
              </c:strCache>
            </c:strRef>
          </c:cat>
          <c:val>
            <c:numRef>
              <c:f>[4]B17026!$B$22:$B$33</c:f>
              <c:numCache>
                <c:formatCode>General</c:formatCode>
                <c:ptCount val="12"/>
                <c:pt idx="0">
                  <c:v>8.2619204570424098E-2</c:v>
                </c:pt>
                <c:pt idx="1">
                  <c:v>6.50406504065041E-2</c:v>
                </c:pt>
                <c:pt idx="2">
                  <c:v>7.8004834102395101E-2</c:v>
                </c:pt>
                <c:pt idx="3">
                  <c:v>7.7949901120632797E-2</c:v>
                </c:pt>
                <c:pt idx="4">
                  <c:v>7.5532849923093795E-2</c:v>
                </c:pt>
                <c:pt idx="5">
                  <c:v>5.8888156449132097E-2</c:v>
                </c:pt>
                <c:pt idx="6">
                  <c:v>2.4664908811250299E-2</c:v>
                </c:pt>
                <c:pt idx="7">
                  <c:v>2.75214238628873E-2</c:v>
                </c:pt>
                <c:pt idx="8">
                  <c:v>0.188529993408042</c:v>
                </c:pt>
                <c:pt idx="9">
                  <c:v>0.123928806855636</c:v>
                </c:pt>
                <c:pt idx="10">
                  <c:v>7.4928587123709103E-2</c:v>
                </c:pt>
                <c:pt idx="11">
                  <c:v>0.122390683366293</c:v>
                </c:pt>
              </c:numCache>
            </c:numRef>
          </c:val>
        </c:ser>
        <c:ser>
          <c:idx val="1"/>
          <c:order val="1"/>
          <c:tx>
            <c:v>San Diego County</c:v>
          </c:tx>
          <c:invertIfNegative val="0"/>
          <c:dLbls>
            <c:numFmt formatCode="0%" sourceLinked="0"/>
            <c:txPr>
              <a:bodyPr/>
              <a:lstStyle/>
              <a:p>
                <a:pPr>
                  <a:defRPr sz="1400"/>
                </a:pPr>
                <a:endParaRPr lang="en-US"/>
              </a:p>
            </c:txPr>
            <c:showLegendKey val="0"/>
            <c:showVal val="1"/>
            <c:showCatName val="0"/>
            <c:showSerName val="0"/>
            <c:showPercent val="0"/>
            <c:showBubbleSize val="0"/>
            <c:showLeaderLines val="0"/>
          </c:dLbls>
          <c:cat>
            <c:strRef>
              <c:f>[4]B17026!$A$22:$A$33</c:f>
              <c:strCache>
                <c:ptCount val="12"/>
                <c:pt idx="0">
                  <c:v>  Under .50</c:v>
                </c:pt>
                <c:pt idx="1">
                  <c:v>  .50 to .74</c:v>
                </c:pt>
                <c:pt idx="2">
                  <c:v>  .75 to .99</c:v>
                </c:pt>
                <c:pt idx="3">
                  <c:v>  1.00 to 1.24</c:v>
                </c:pt>
                <c:pt idx="4">
                  <c:v>  1.25 to 1.49</c:v>
                </c:pt>
                <c:pt idx="5">
                  <c:v>  1.50 to 1.74</c:v>
                </c:pt>
                <c:pt idx="6">
                  <c:v>  1.75 to 1.84</c:v>
                </c:pt>
                <c:pt idx="7">
                  <c:v>  1.85 to 1.99</c:v>
                </c:pt>
                <c:pt idx="8">
                  <c:v>  2.00 to 2.99</c:v>
                </c:pt>
                <c:pt idx="9">
                  <c:v>  3.00 to 3.99</c:v>
                </c:pt>
                <c:pt idx="10">
                  <c:v>  4.00 to 4.99</c:v>
                </c:pt>
                <c:pt idx="11">
                  <c:v>  5.00 and over</c:v>
                </c:pt>
              </c:strCache>
            </c:strRef>
          </c:cat>
          <c:val>
            <c:numRef>
              <c:f>[4]B17026!$C$22:$C$33</c:f>
              <c:numCache>
                <c:formatCode>General</c:formatCode>
                <c:ptCount val="12"/>
                <c:pt idx="0">
                  <c:v>4.3372105666729298E-2</c:v>
                </c:pt>
                <c:pt idx="1">
                  <c:v>2.5140118421071202E-2</c:v>
                </c:pt>
                <c:pt idx="2">
                  <c:v>3.1309706545637903E-2</c:v>
                </c:pt>
                <c:pt idx="3">
                  <c:v>3.7074013875571701E-2</c:v>
                </c:pt>
                <c:pt idx="4">
                  <c:v>3.8394353746587902E-2</c:v>
                </c:pt>
                <c:pt idx="5">
                  <c:v>3.9443565002379402E-2</c:v>
                </c:pt>
                <c:pt idx="6">
                  <c:v>1.54119672216801E-2</c:v>
                </c:pt>
                <c:pt idx="7">
                  <c:v>2.21831219612766E-2</c:v>
                </c:pt>
                <c:pt idx="8">
                  <c:v>0.14503403935036499</c:v>
                </c:pt>
                <c:pt idx="9">
                  <c:v>0.12242304254318601</c:v>
                </c:pt>
                <c:pt idx="10">
                  <c:v>0.105336291271212</c:v>
                </c:pt>
                <c:pt idx="11">
                  <c:v>0.37487767439430297</c:v>
                </c:pt>
              </c:numCache>
            </c:numRef>
          </c:val>
        </c:ser>
        <c:dLbls>
          <c:showLegendKey val="0"/>
          <c:showVal val="1"/>
          <c:showCatName val="0"/>
          <c:showSerName val="0"/>
          <c:showPercent val="0"/>
          <c:showBubbleSize val="0"/>
        </c:dLbls>
        <c:gapWidth val="150"/>
        <c:overlap val="-25"/>
        <c:axId val="121805824"/>
        <c:axId val="124330752"/>
      </c:barChart>
      <c:catAx>
        <c:axId val="121805824"/>
        <c:scaling>
          <c:orientation val="minMax"/>
        </c:scaling>
        <c:delete val="0"/>
        <c:axPos val="b"/>
        <c:majorTickMark val="none"/>
        <c:minorTickMark val="none"/>
        <c:tickLblPos val="nextTo"/>
        <c:txPr>
          <a:bodyPr/>
          <a:lstStyle/>
          <a:p>
            <a:pPr>
              <a:defRPr sz="1400"/>
            </a:pPr>
            <a:endParaRPr lang="en-US"/>
          </a:p>
        </c:txPr>
        <c:crossAx val="124330752"/>
        <c:crosses val="autoZero"/>
        <c:auto val="1"/>
        <c:lblAlgn val="ctr"/>
        <c:lblOffset val="100"/>
        <c:noMultiLvlLbl val="0"/>
      </c:catAx>
      <c:valAx>
        <c:axId val="124330752"/>
        <c:scaling>
          <c:orientation val="minMax"/>
        </c:scaling>
        <c:delete val="1"/>
        <c:axPos val="l"/>
        <c:numFmt formatCode="0.00%" sourceLinked="0"/>
        <c:majorTickMark val="out"/>
        <c:minorTickMark val="none"/>
        <c:tickLblPos val="nextTo"/>
        <c:crossAx val="121805824"/>
        <c:crosses val="autoZero"/>
        <c:crossBetween val="between"/>
      </c:valAx>
    </c:plotArea>
    <c:legend>
      <c:legendPos val="t"/>
      <c:layout>
        <c:manualLayout>
          <c:xMode val="edge"/>
          <c:yMode val="edge"/>
          <c:x val="9.0103845714937791E-3"/>
          <c:y val="0.105017020475103"/>
          <c:w val="0.25009517288599797"/>
          <c:h val="0.195718236485835"/>
        </c:manualLayout>
      </c:layout>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Sheet1!$B$24</c:f>
              <c:strCache>
                <c:ptCount val="1"/>
                <c:pt idx="0">
                  <c:v>Employed </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Sheet1!$A$25:$A$26</c:f>
              <c:strCache>
                <c:ptCount val="2"/>
                <c:pt idx="0">
                  <c:v>Diamond District (n=52,260)</c:v>
                </c:pt>
                <c:pt idx="1">
                  <c:v>San Diego County (n=1,925,935)</c:v>
                </c:pt>
              </c:strCache>
            </c:strRef>
          </c:cat>
          <c:val>
            <c:numRef>
              <c:f>Sheet1!$B$25:$B$26</c:f>
              <c:numCache>
                <c:formatCode>0%</c:formatCode>
                <c:ptCount val="2"/>
                <c:pt idx="0">
                  <c:v>0.60597014925373105</c:v>
                </c:pt>
                <c:pt idx="1">
                  <c:v>0.68848896769621004</c:v>
                </c:pt>
              </c:numCache>
            </c:numRef>
          </c:val>
        </c:ser>
        <c:ser>
          <c:idx val="1"/>
          <c:order val="1"/>
          <c:tx>
            <c:strRef>
              <c:f>Sheet1!$C$24</c:f>
              <c:strCache>
                <c:ptCount val="1"/>
                <c:pt idx="0">
                  <c:v>Unemployed</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Sheet1!$A$25:$A$26</c:f>
              <c:strCache>
                <c:ptCount val="2"/>
                <c:pt idx="0">
                  <c:v>Diamond District (n=52,260)</c:v>
                </c:pt>
                <c:pt idx="1">
                  <c:v>San Diego County (n=1,925,935)</c:v>
                </c:pt>
              </c:strCache>
            </c:strRef>
          </c:cat>
          <c:val>
            <c:numRef>
              <c:f>Sheet1!$C$25:$C$26</c:f>
              <c:numCache>
                <c:formatCode>0%</c:formatCode>
                <c:ptCount val="2"/>
                <c:pt idx="0">
                  <c:v>9.2192881745120497E-2</c:v>
                </c:pt>
                <c:pt idx="1">
                  <c:v>7.2271909488118805E-2</c:v>
                </c:pt>
              </c:numCache>
            </c:numRef>
          </c:val>
        </c:ser>
        <c:ser>
          <c:idx val="2"/>
          <c:order val="2"/>
          <c:tx>
            <c:strRef>
              <c:f>Sheet1!$D$24</c:f>
              <c:strCache>
                <c:ptCount val="1"/>
                <c:pt idx="0">
                  <c:v>Not in Labor Force</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Sheet1!$A$25:$A$26</c:f>
              <c:strCache>
                <c:ptCount val="2"/>
                <c:pt idx="0">
                  <c:v>Diamond District (n=52,260)</c:v>
                </c:pt>
                <c:pt idx="1">
                  <c:v>San Diego County (n=1,925,935)</c:v>
                </c:pt>
              </c:strCache>
            </c:strRef>
          </c:cat>
          <c:val>
            <c:numRef>
              <c:f>Sheet1!$D$25:$D$26</c:f>
              <c:numCache>
                <c:formatCode>0%</c:formatCode>
                <c:ptCount val="2"/>
                <c:pt idx="0">
                  <c:v>0.30183696900114798</c:v>
                </c:pt>
                <c:pt idx="1">
                  <c:v>0.239239122815671</c:v>
                </c:pt>
              </c:numCache>
            </c:numRef>
          </c:val>
        </c:ser>
        <c:dLbls>
          <c:showLegendKey val="0"/>
          <c:showVal val="1"/>
          <c:showCatName val="0"/>
          <c:showSerName val="0"/>
          <c:showPercent val="0"/>
          <c:showBubbleSize val="0"/>
        </c:dLbls>
        <c:gapWidth val="95"/>
        <c:overlap val="100"/>
        <c:axId val="124375808"/>
        <c:axId val="124377344"/>
      </c:barChart>
      <c:catAx>
        <c:axId val="124375808"/>
        <c:scaling>
          <c:orientation val="minMax"/>
        </c:scaling>
        <c:delete val="0"/>
        <c:axPos val="b"/>
        <c:majorTickMark val="none"/>
        <c:minorTickMark val="none"/>
        <c:tickLblPos val="nextTo"/>
        <c:crossAx val="124377344"/>
        <c:crosses val="autoZero"/>
        <c:auto val="1"/>
        <c:lblAlgn val="ctr"/>
        <c:lblOffset val="100"/>
        <c:noMultiLvlLbl val="0"/>
      </c:catAx>
      <c:valAx>
        <c:axId val="124377344"/>
        <c:scaling>
          <c:orientation val="minMax"/>
        </c:scaling>
        <c:delete val="1"/>
        <c:axPos val="l"/>
        <c:numFmt formatCode="0%" sourceLinked="1"/>
        <c:majorTickMark val="out"/>
        <c:minorTickMark val="none"/>
        <c:tickLblPos val="nextTo"/>
        <c:crossAx val="12437580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dirty="0"/>
              <a:t>San Diego County </a:t>
            </a:r>
            <a:r>
              <a:rPr lang="en-US" b="0" dirty="0"/>
              <a:t>(n=1,163,884)</a:t>
            </a:r>
          </a:p>
        </c:rich>
      </c:tx>
      <c:layout/>
      <c:overlay val="0"/>
    </c:title>
    <c:autoTitleDeleted val="0"/>
    <c:plotArea>
      <c:layout>
        <c:manualLayout>
          <c:layoutTarget val="inner"/>
          <c:xMode val="edge"/>
          <c:yMode val="edge"/>
          <c:x val="3.7319762510602199E-2"/>
          <c:y val="0.105380116959064"/>
          <c:w val="0.92536047497879603"/>
          <c:h val="0.65178362573099402"/>
        </c:manualLayout>
      </c:layout>
      <c:barChart>
        <c:barDir val="col"/>
        <c:grouping val="stacked"/>
        <c:varyColors val="0"/>
        <c:ser>
          <c:idx val="0"/>
          <c:order val="0"/>
          <c:tx>
            <c:strRef>
              <c:f>Sheet1!$A$3</c:f>
              <c:strCache>
                <c:ptCount val="1"/>
                <c:pt idx="0">
                  <c:v>  Occupied housing units</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Sheet1!$D$1</c:f>
              <c:strCache>
                <c:ptCount val="1"/>
                <c:pt idx="0">
                  <c:v>San Diego County</c:v>
                </c:pt>
              </c:strCache>
            </c:strRef>
          </c:cat>
          <c:val>
            <c:numRef>
              <c:f>Sheet1!$D$3</c:f>
              <c:numCache>
                <c:formatCode>0%</c:formatCode>
                <c:ptCount val="1"/>
                <c:pt idx="0">
                  <c:v>0.91700000000000004</c:v>
                </c:pt>
              </c:numCache>
            </c:numRef>
          </c:val>
        </c:ser>
        <c:ser>
          <c:idx val="1"/>
          <c:order val="1"/>
          <c:tx>
            <c:strRef>
              <c:f>Sheet1!$A$4</c:f>
              <c:strCache>
                <c:ptCount val="1"/>
                <c:pt idx="0">
                  <c:v>  Vacant housing units</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Sheet1!$D$1</c:f>
              <c:strCache>
                <c:ptCount val="1"/>
                <c:pt idx="0">
                  <c:v>San Diego County</c:v>
                </c:pt>
              </c:strCache>
            </c:strRef>
          </c:cat>
          <c:val>
            <c:numRef>
              <c:f>Sheet1!$D$4</c:f>
              <c:numCache>
                <c:formatCode>0%</c:formatCode>
                <c:ptCount val="1"/>
                <c:pt idx="0">
                  <c:v>8.3000000000000004E-2</c:v>
                </c:pt>
              </c:numCache>
            </c:numRef>
          </c:val>
        </c:ser>
        <c:dLbls>
          <c:showLegendKey val="0"/>
          <c:showVal val="1"/>
          <c:showCatName val="0"/>
          <c:showSerName val="0"/>
          <c:showPercent val="0"/>
          <c:showBubbleSize val="0"/>
        </c:dLbls>
        <c:gapWidth val="95"/>
        <c:overlap val="100"/>
        <c:axId val="124496512"/>
        <c:axId val="124506496"/>
      </c:barChart>
      <c:catAx>
        <c:axId val="124496512"/>
        <c:scaling>
          <c:orientation val="minMax"/>
        </c:scaling>
        <c:delete val="0"/>
        <c:axPos val="b"/>
        <c:majorTickMark val="none"/>
        <c:minorTickMark val="none"/>
        <c:tickLblPos val="nextTo"/>
        <c:crossAx val="124506496"/>
        <c:crosses val="autoZero"/>
        <c:auto val="1"/>
        <c:lblAlgn val="ctr"/>
        <c:lblOffset val="100"/>
        <c:noMultiLvlLbl val="0"/>
      </c:catAx>
      <c:valAx>
        <c:axId val="124506496"/>
        <c:scaling>
          <c:orientation val="minMax"/>
          <c:min val="0"/>
        </c:scaling>
        <c:delete val="1"/>
        <c:axPos val="l"/>
        <c:numFmt formatCode="0%" sourceLinked="1"/>
        <c:majorTickMark val="out"/>
        <c:minorTickMark val="none"/>
        <c:tickLblPos val="nextTo"/>
        <c:crossAx val="124496512"/>
        <c:crosses val="autoZero"/>
        <c:crossBetween val="between"/>
      </c:valAx>
    </c:plotArea>
    <c:legend>
      <c:legendPos val="b"/>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Diamond District (n=87,876)</c:v>
                </c:pt>
              </c:strCache>
            </c:strRef>
          </c:tx>
          <c:invertIfNegative val="0"/>
          <c:dLbls>
            <c:txPr>
              <a:bodyPr/>
              <a:lstStyle/>
              <a:p>
                <a:pPr>
                  <a:defRPr sz="1400">
                    <a:solidFill>
                      <a:schemeClr val="accent1"/>
                    </a:solidFill>
                  </a:defRPr>
                </a:pPr>
                <a:endParaRPr lang="en-US"/>
              </a:p>
            </c:txPr>
            <c:dLblPos val="outEnd"/>
            <c:showLegendKey val="0"/>
            <c:showVal val="1"/>
            <c:showCatName val="0"/>
            <c:showSerName val="0"/>
            <c:showPercent val="0"/>
            <c:showBubbleSize val="0"/>
            <c:showLeaderLines val="0"/>
          </c:dLbls>
          <c:cat>
            <c:strRef>
              <c:f>Sheet1!$B$1:$N$1</c:f>
              <c:strCache>
                <c:ptCount val="13"/>
                <c:pt idx="0">
                  <c:v>Under 5 years old</c:v>
                </c:pt>
                <c:pt idx="1">
                  <c:v>5-9 </c:v>
                </c:pt>
                <c:pt idx="2">
                  <c:v>10-14 </c:v>
                </c:pt>
                <c:pt idx="3">
                  <c:v>15-19 </c:v>
                </c:pt>
                <c:pt idx="4">
                  <c:v>20-24 </c:v>
                </c:pt>
                <c:pt idx="5">
                  <c:v>25-34 </c:v>
                </c:pt>
                <c:pt idx="6">
                  <c:v>35-44 </c:v>
                </c:pt>
                <c:pt idx="7">
                  <c:v>45-54 </c:v>
                </c:pt>
                <c:pt idx="8">
                  <c:v>55-59 </c:v>
                </c:pt>
                <c:pt idx="9">
                  <c:v>60-64 </c:v>
                </c:pt>
                <c:pt idx="10">
                  <c:v>65-74</c:v>
                </c:pt>
                <c:pt idx="11">
                  <c:v>75-84 </c:v>
                </c:pt>
                <c:pt idx="12">
                  <c:v>Over 85 years old</c:v>
                </c:pt>
              </c:strCache>
            </c:strRef>
          </c:cat>
          <c:val>
            <c:numRef>
              <c:f>Sheet1!$B$2:$N$2</c:f>
              <c:numCache>
                <c:formatCode>0%</c:formatCode>
                <c:ptCount val="13"/>
                <c:pt idx="0">
                  <c:v>8.8473684210526302E-2</c:v>
                </c:pt>
                <c:pt idx="1">
                  <c:v>8.2842105263157897E-2</c:v>
                </c:pt>
                <c:pt idx="2">
                  <c:v>7.4263157894736906E-2</c:v>
                </c:pt>
                <c:pt idx="3">
                  <c:v>9.8894736842105202E-2</c:v>
                </c:pt>
                <c:pt idx="4">
                  <c:v>9.0789473684210503E-2</c:v>
                </c:pt>
                <c:pt idx="5">
                  <c:v>0.135421052631579</c:v>
                </c:pt>
                <c:pt idx="6">
                  <c:v>0.13457894736842099</c:v>
                </c:pt>
                <c:pt idx="7">
                  <c:v>0.120684210526316</c:v>
                </c:pt>
                <c:pt idx="8">
                  <c:v>4.50526315789474E-2</c:v>
                </c:pt>
                <c:pt idx="9">
                  <c:v>3.83684210526316E-2</c:v>
                </c:pt>
                <c:pt idx="10">
                  <c:v>4.7473684210526397E-2</c:v>
                </c:pt>
                <c:pt idx="11">
                  <c:v>3.2052631578947402E-2</c:v>
                </c:pt>
                <c:pt idx="12">
                  <c:v>1.1052631578947401E-2</c:v>
                </c:pt>
              </c:numCache>
            </c:numRef>
          </c:val>
        </c:ser>
        <c:ser>
          <c:idx val="1"/>
          <c:order val="1"/>
          <c:tx>
            <c:strRef>
              <c:f>Sheet1!$A$3</c:f>
              <c:strCache>
                <c:ptCount val="1"/>
                <c:pt idx="0">
                  <c:v>San Diego County (n=3,100,500)</c:v>
                </c:pt>
              </c:strCache>
            </c:strRef>
          </c:tx>
          <c:invertIfNegative val="0"/>
          <c:dLbls>
            <c:dLbl>
              <c:idx val="0"/>
              <c:layout>
                <c:manualLayout>
                  <c:x val="4.3098089781804898E-3"/>
                  <c:y val="0"/>
                </c:manualLayout>
              </c:layout>
              <c:dLblPos val="outEnd"/>
              <c:showLegendKey val="0"/>
              <c:showVal val="1"/>
              <c:showCatName val="0"/>
              <c:showSerName val="0"/>
              <c:showPercent val="0"/>
              <c:showBubbleSize val="0"/>
            </c:dLbl>
            <c:dLbl>
              <c:idx val="1"/>
              <c:layout>
                <c:manualLayout>
                  <c:x val="1.4366029927268299E-3"/>
                  <c:y val="5.74712643678161E-3"/>
                </c:manualLayout>
              </c:layout>
              <c:dLblPos val="outEnd"/>
              <c:showLegendKey val="0"/>
              <c:showVal val="1"/>
              <c:showCatName val="0"/>
              <c:showSerName val="0"/>
              <c:showPercent val="0"/>
              <c:showBubbleSize val="0"/>
            </c:dLbl>
            <c:dLbl>
              <c:idx val="2"/>
              <c:layout>
                <c:manualLayout>
                  <c:x val="4.3098089781804898E-3"/>
                  <c:y val="5.74712643678161E-3"/>
                </c:manualLayout>
              </c:layout>
              <c:dLblPos val="outEnd"/>
              <c:showLegendKey val="0"/>
              <c:showVal val="1"/>
              <c:showCatName val="0"/>
              <c:showSerName val="0"/>
              <c:showPercent val="0"/>
              <c:showBubbleSize val="0"/>
            </c:dLbl>
            <c:dLbl>
              <c:idx val="3"/>
              <c:layout>
                <c:manualLayout>
                  <c:x val="5.7464119709073197E-3"/>
                  <c:y val="-1.48428860907447E-2"/>
                </c:manualLayout>
              </c:layout>
              <c:dLblPos val="outEnd"/>
              <c:showLegendKey val="0"/>
              <c:showVal val="1"/>
              <c:showCatName val="0"/>
              <c:showSerName val="0"/>
              <c:showPercent val="0"/>
              <c:showBubbleSize val="0"/>
            </c:dLbl>
            <c:dLbl>
              <c:idx val="4"/>
              <c:layout>
                <c:manualLayout>
                  <c:x val="8.6196179563609795E-3"/>
                  <c:y val="3.0318887855447199E-3"/>
                </c:manualLayout>
              </c:layout>
              <c:dLblPos val="outEnd"/>
              <c:showLegendKey val="0"/>
              <c:showVal val="1"/>
              <c:showCatName val="0"/>
              <c:showSerName val="0"/>
              <c:showPercent val="0"/>
              <c:showBubbleSize val="0"/>
            </c:dLbl>
            <c:dLbl>
              <c:idx val="6"/>
              <c:layout>
                <c:manualLayout>
                  <c:x val="1.0056220949087801E-2"/>
                  <c:y val="-1.72413793103448E-2"/>
                </c:manualLayout>
              </c:layout>
              <c:dLblPos val="outEnd"/>
              <c:showLegendKey val="0"/>
              <c:showVal val="1"/>
              <c:showCatName val="0"/>
              <c:showSerName val="0"/>
              <c:showPercent val="0"/>
              <c:showBubbleSize val="0"/>
            </c:dLbl>
            <c:dLbl>
              <c:idx val="12"/>
              <c:layout>
                <c:manualLayout>
                  <c:x val="1.00562209490877E-2"/>
                  <c:y val="0"/>
                </c:manualLayout>
              </c:layout>
              <c:dLblPos val="outEnd"/>
              <c:showLegendKey val="0"/>
              <c:showVal val="1"/>
              <c:showCatName val="0"/>
              <c:showSerName val="0"/>
              <c:showPercent val="0"/>
              <c:showBubbleSize val="0"/>
            </c:dLbl>
            <c:txPr>
              <a:bodyPr/>
              <a:lstStyle/>
              <a:p>
                <a:pPr>
                  <a:defRPr sz="1400">
                    <a:solidFill>
                      <a:schemeClr val="tx2"/>
                    </a:solidFill>
                  </a:defRPr>
                </a:pPr>
                <a:endParaRPr lang="en-US"/>
              </a:p>
            </c:txPr>
            <c:dLblPos val="outEnd"/>
            <c:showLegendKey val="0"/>
            <c:showVal val="1"/>
            <c:showCatName val="0"/>
            <c:showSerName val="0"/>
            <c:showPercent val="0"/>
            <c:showBubbleSize val="0"/>
            <c:showLeaderLines val="0"/>
          </c:dLbls>
          <c:cat>
            <c:strRef>
              <c:f>Sheet1!$B$1:$N$1</c:f>
              <c:strCache>
                <c:ptCount val="13"/>
                <c:pt idx="0">
                  <c:v>Under 5 years old</c:v>
                </c:pt>
                <c:pt idx="1">
                  <c:v>5-9 </c:v>
                </c:pt>
                <c:pt idx="2">
                  <c:v>10-14 </c:v>
                </c:pt>
                <c:pt idx="3">
                  <c:v>15-19 </c:v>
                </c:pt>
                <c:pt idx="4">
                  <c:v>20-24 </c:v>
                </c:pt>
                <c:pt idx="5">
                  <c:v>25-34 </c:v>
                </c:pt>
                <c:pt idx="6">
                  <c:v>35-44 </c:v>
                </c:pt>
                <c:pt idx="7">
                  <c:v>45-54 </c:v>
                </c:pt>
                <c:pt idx="8">
                  <c:v>55-59 </c:v>
                </c:pt>
                <c:pt idx="9">
                  <c:v>60-64 </c:v>
                </c:pt>
                <c:pt idx="10">
                  <c:v>65-74</c:v>
                </c:pt>
                <c:pt idx="11">
                  <c:v>75-84 </c:v>
                </c:pt>
                <c:pt idx="12">
                  <c:v>Over 85 years old</c:v>
                </c:pt>
              </c:strCache>
            </c:strRef>
          </c:cat>
          <c:val>
            <c:numRef>
              <c:f>Sheet1!$B$3:$N$3</c:f>
              <c:numCache>
                <c:formatCode>0%</c:formatCode>
                <c:ptCount val="13"/>
                <c:pt idx="0">
                  <c:v>6.6000000000000003E-2</c:v>
                </c:pt>
                <c:pt idx="1">
                  <c:v>6.3E-2</c:v>
                </c:pt>
                <c:pt idx="2">
                  <c:v>6.3E-2</c:v>
                </c:pt>
                <c:pt idx="3">
                  <c:v>7.1999999999999995E-2</c:v>
                </c:pt>
                <c:pt idx="4">
                  <c:v>8.6999999999999994E-2</c:v>
                </c:pt>
                <c:pt idx="5">
                  <c:v>0.153</c:v>
                </c:pt>
                <c:pt idx="6">
                  <c:v>0.13600000000000001</c:v>
                </c:pt>
                <c:pt idx="7">
                  <c:v>0.13800000000000001</c:v>
                </c:pt>
                <c:pt idx="8">
                  <c:v>5.8999999999999997E-2</c:v>
                </c:pt>
                <c:pt idx="9">
                  <c:v>4.8000000000000001E-2</c:v>
                </c:pt>
                <c:pt idx="10">
                  <c:v>5.8999999999999997E-2</c:v>
                </c:pt>
                <c:pt idx="11">
                  <c:v>3.7999999999999999E-2</c:v>
                </c:pt>
                <c:pt idx="12">
                  <c:v>1.7999999999999999E-2</c:v>
                </c:pt>
              </c:numCache>
            </c:numRef>
          </c:val>
        </c:ser>
        <c:dLbls>
          <c:dLblPos val="outEnd"/>
          <c:showLegendKey val="0"/>
          <c:showVal val="1"/>
          <c:showCatName val="0"/>
          <c:showSerName val="0"/>
          <c:showPercent val="0"/>
          <c:showBubbleSize val="0"/>
        </c:dLbls>
        <c:gapWidth val="150"/>
        <c:axId val="122710656"/>
        <c:axId val="122728832"/>
      </c:barChart>
      <c:catAx>
        <c:axId val="122710656"/>
        <c:scaling>
          <c:orientation val="minMax"/>
        </c:scaling>
        <c:delete val="0"/>
        <c:axPos val="b"/>
        <c:majorTickMark val="out"/>
        <c:minorTickMark val="none"/>
        <c:tickLblPos val="nextTo"/>
        <c:txPr>
          <a:bodyPr rot="0" vert="horz"/>
          <a:lstStyle/>
          <a:p>
            <a:pPr>
              <a:defRPr sz="1400"/>
            </a:pPr>
            <a:endParaRPr lang="en-US"/>
          </a:p>
        </c:txPr>
        <c:crossAx val="122728832"/>
        <c:crosses val="autoZero"/>
        <c:auto val="1"/>
        <c:lblAlgn val="ctr"/>
        <c:lblOffset val="100"/>
        <c:noMultiLvlLbl val="0"/>
      </c:catAx>
      <c:valAx>
        <c:axId val="122728832"/>
        <c:scaling>
          <c:orientation val="minMax"/>
        </c:scaling>
        <c:delete val="1"/>
        <c:axPos val="l"/>
        <c:numFmt formatCode="0%" sourceLinked="1"/>
        <c:majorTickMark val="out"/>
        <c:minorTickMark val="none"/>
        <c:tickLblPos val="nextTo"/>
        <c:crossAx val="122710656"/>
        <c:crosses val="autoZero"/>
        <c:crossBetween val="between"/>
      </c:valAx>
    </c:plotArea>
    <c:legend>
      <c:legendPos val="t"/>
      <c:layout>
        <c:manualLayout>
          <c:xMode val="edge"/>
          <c:yMode val="edge"/>
          <c:x val="0.222658192895964"/>
          <c:y val="1.9807133483314601E-2"/>
          <c:w val="0.56042991306063294"/>
          <c:h val="0.114652465316835"/>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dirty="0"/>
              <a:t>Diamond District </a:t>
            </a:r>
            <a:r>
              <a:rPr lang="en-US" b="0" dirty="0"/>
              <a:t>(n=25,566)</a:t>
            </a:r>
          </a:p>
        </c:rich>
      </c:tx>
      <c:layout/>
      <c:overlay val="0"/>
    </c:title>
    <c:autoTitleDeleted val="0"/>
    <c:plotArea>
      <c:layout/>
      <c:barChart>
        <c:barDir val="col"/>
        <c:grouping val="percentStacked"/>
        <c:varyColors val="0"/>
        <c:ser>
          <c:idx val="0"/>
          <c:order val="0"/>
          <c:tx>
            <c:strRef>
              <c:f>Sheet1!$A$3</c:f>
              <c:strCache>
                <c:ptCount val="1"/>
                <c:pt idx="0">
                  <c:v>  Occupied housing units</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Sheet1!$E$1</c:f>
              <c:strCache>
                <c:ptCount val="1"/>
                <c:pt idx="0">
                  <c:v>Diamond District</c:v>
                </c:pt>
              </c:strCache>
            </c:strRef>
          </c:cat>
          <c:val>
            <c:numRef>
              <c:f>Sheet1!$E$3</c:f>
              <c:numCache>
                <c:formatCode>0%</c:formatCode>
                <c:ptCount val="1"/>
                <c:pt idx="0">
                  <c:v>0.93</c:v>
                </c:pt>
              </c:numCache>
            </c:numRef>
          </c:val>
        </c:ser>
        <c:ser>
          <c:idx val="1"/>
          <c:order val="1"/>
          <c:tx>
            <c:strRef>
              <c:f>Sheet1!$A$4</c:f>
              <c:strCache>
                <c:ptCount val="1"/>
                <c:pt idx="0">
                  <c:v>  Vacant housing units</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Sheet1!$E$1</c:f>
              <c:strCache>
                <c:ptCount val="1"/>
                <c:pt idx="0">
                  <c:v>Diamond District</c:v>
                </c:pt>
              </c:strCache>
            </c:strRef>
          </c:cat>
          <c:val>
            <c:numRef>
              <c:f>Sheet1!$E$4</c:f>
              <c:numCache>
                <c:formatCode>0%</c:formatCode>
                <c:ptCount val="1"/>
                <c:pt idx="0">
                  <c:v>7.0000000000000007E-2</c:v>
                </c:pt>
              </c:numCache>
            </c:numRef>
          </c:val>
        </c:ser>
        <c:dLbls>
          <c:showLegendKey val="0"/>
          <c:showVal val="1"/>
          <c:showCatName val="0"/>
          <c:showSerName val="0"/>
          <c:showPercent val="0"/>
          <c:showBubbleSize val="0"/>
        </c:dLbls>
        <c:gapWidth val="95"/>
        <c:overlap val="100"/>
        <c:axId val="136726400"/>
        <c:axId val="136727936"/>
      </c:barChart>
      <c:catAx>
        <c:axId val="136726400"/>
        <c:scaling>
          <c:orientation val="minMax"/>
        </c:scaling>
        <c:delete val="0"/>
        <c:axPos val="b"/>
        <c:majorTickMark val="none"/>
        <c:minorTickMark val="none"/>
        <c:tickLblPos val="nextTo"/>
        <c:crossAx val="136727936"/>
        <c:crosses val="autoZero"/>
        <c:auto val="1"/>
        <c:lblAlgn val="ctr"/>
        <c:lblOffset val="100"/>
        <c:noMultiLvlLbl val="0"/>
      </c:catAx>
      <c:valAx>
        <c:axId val="136727936"/>
        <c:scaling>
          <c:orientation val="minMax"/>
          <c:min val="0"/>
        </c:scaling>
        <c:delete val="1"/>
        <c:axPos val="l"/>
        <c:numFmt formatCode="0%" sourceLinked="1"/>
        <c:majorTickMark val="out"/>
        <c:minorTickMark val="none"/>
        <c:tickLblPos val="nextTo"/>
        <c:crossAx val="136726400"/>
        <c:crosses val="autoZero"/>
        <c:crossBetween val="between"/>
      </c:valAx>
    </c:plotArea>
    <c:legend>
      <c:legendPos val="b"/>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1402004706308301"/>
          <c:y val="3.3950633785668198E-2"/>
          <c:w val="0.44487216037650501"/>
          <c:h val="0.93209873242866403"/>
        </c:manualLayout>
      </c:layout>
      <c:barChart>
        <c:barDir val="bar"/>
        <c:grouping val="clustered"/>
        <c:varyColors val="0"/>
        <c:ser>
          <c:idx val="0"/>
          <c:order val="0"/>
          <c:tx>
            <c:strRef>
              <c:f>Sheet1!$B$18</c:f>
              <c:strCache>
                <c:ptCount val="1"/>
                <c:pt idx="0">
                  <c:v>Diamond District (n=49,742)</c:v>
                </c:pt>
              </c:strCache>
            </c:strRef>
          </c:tx>
          <c:invertIfNegative val="0"/>
          <c:dLbls>
            <c:txPr>
              <a:bodyPr/>
              <a:lstStyle/>
              <a:p>
                <a:pPr>
                  <a:defRPr>
                    <a:solidFill>
                      <a:schemeClr val="accent1"/>
                    </a:solidFill>
                  </a:defRPr>
                </a:pPr>
                <a:endParaRPr lang="en-US"/>
              </a:p>
            </c:txPr>
            <c:showLegendKey val="0"/>
            <c:showVal val="1"/>
            <c:showCatName val="0"/>
            <c:showSerName val="0"/>
            <c:showPercent val="0"/>
            <c:showBubbleSize val="0"/>
            <c:showLeaderLines val="0"/>
          </c:dLbls>
          <c:cat>
            <c:strRef>
              <c:f>Sheet1!$A$19:$A$25</c:f>
              <c:strCache>
                <c:ptCount val="7"/>
                <c:pt idx="0">
                  <c:v>Less than HS Diploma</c:v>
                </c:pt>
                <c:pt idx="1">
                  <c:v>HS Diploma or Equivalent</c:v>
                </c:pt>
                <c:pt idx="2">
                  <c:v>Some College</c:v>
                </c:pt>
                <c:pt idx="3">
                  <c:v>Associate Degree</c:v>
                </c:pt>
                <c:pt idx="4">
                  <c:v>Bachelor's Degree</c:v>
                </c:pt>
                <c:pt idx="5">
                  <c:v>Master's Degree</c:v>
                </c:pt>
                <c:pt idx="6">
                  <c:v>Professional Degree or PhD</c:v>
                </c:pt>
              </c:strCache>
            </c:strRef>
          </c:cat>
          <c:val>
            <c:numRef>
              <c:f>Sheet1!$B$19:$B$25</c:f>
              <c:numCache>
                <c:formatCode>0%</c:formatCode>
                <c:ptCount val="7"/>
                <c:pt idx="0">
                  <c:v>0.35625829279080101</c:v>
                </c:pt>
                <c:pt idx="1">
                  <c:v>0.24534598528406601</c:v>
                </c:pt>
                <c:pt idx="2">
                  <c:v>0.20672670982268501</c:v>
                </c:pt>
                <c:pt idx="3">
                  <c:v>7.3700293514534998E-2</c:v>
                </c:pt>
                <c:pt idx="4">
                  <c:v>9.2175626231353794E-2</c:v>
                </c:pt>
                <c:pt idx="5">
                  <c:v>1.8173776687708601E-2</c:v>
                </c:pt>
                <c:pt idx="6">
                  <c:v>7.6193156688512701E-3</c:v>
                </c:pt>
              </c:numCache>
            </c:numRef>
          </c:val>
        </c:ser>
        <c:ser>
          <c:idx val="1"/>
          <c:order val="1"/>
          <c:tx>
            <c:strRef>
              <c:f>Sheet1!$C$18</c:f>
              <c:strCache>
                <c:ptCount val="1"/>
                <c:pt idx="0">
                  <c:v>San Diego County (n=2,011,024)</c:v>
                </c:pt>
              </c:strCache>
            </c:strRef>
          </c:tx>
          <c:invertIfNegative val="0"/>
          <c:dLbls>
            <c:txPr>
              <a:bodyPr/>
              <a:lstStyle/>
              <a:p>
                <a:pPr>
                  <a:defRPr>
                    <a:solidFill>
                      <a:schemeClr val="tx2"/>
                    </a:solidFill>
                  </a:defRPr>
                </a:pPr>
                <a:endParaRPr lang="en-US"/>
              </a:p>
            </c:txPr>
            <c:showLegendKey val="0"/>
            <c:showVal val="1"/>
            <c:showCatName val="0"/>
            <c:showSerName val="0"/>
            <c:showPercent val="0"/>
            <c:showBubbleSize val="0"/>
            <c:showLeaderLines val="0"/>
          </c:dLbls>
          <c:cat>
            <c:strRef>
              <c:f>Sheet1!$A$19:$A$25</c:f>
              <c:strCache>
                <c:ptCount val="7"/>
                <c:pt idx="0">
                  <c:v>Less than HS Diploma</c:v>
                </c:pt>
                <c:pt idx="1">
                  <c:v>HS Diploma or Equivalent</c:v>
                </c:pt>
                <c:pt idx="2">
                  <c:v>Some College</c:v>
                </c:pt>
                <c:pt idx="3">
                  <c:v>Associate Degree</c:v>
                </c:pt>
                <c:pt idx="4">
                  <c:v>Bachelor's Degree</c:v>
                </c:pt>
                <c:pt idx="5">
                  <c:v>Master's Degree</c:v>
                </c:pt>
                <c:pt idx="6">
                  <c:v>Professional Degree or PhD</c:v>
                </c:pt>
              </c:strCache>
            </c:strRef>
          </c:cat>
          <c:val>
            <c:numRef>
              <c:f>Sheet1!$C$19:$C$25</c:f>
              <c:numCache>
                <c:formatCode>0%</c:formatCode>
                <c:ptCount val="7"/>
                <c:pt idx="0">
                  <c:v>0.14598284257174499</c:v>
                </c:pt>
                <c:pt idx="1">
                  <c:v>0.19000668316240901</c:v>
                </c:pt>
                <c:pt idx="2">
                  <c:v>0.230338374877674</c:v>
                </c:pt>
                <c:pt idx="3">
                  <c:v>8.9573272124052195E-2</c:v>
                </c:pt>
                <c:pt idx="4">
                  <c:v>0.21395269275752099</c:v>
                </c:pt>
                <c:pt idx="5">
                  <c:v>8.3970653756494207E-2</c:v>
                </c:pt>
                <c:pt idx="6">
                  <c:v>4.6175480750105399E-2</c:v>
                </c:pt>
              </c:numCache>
            </c:numRef>
          </c:val>
        </c:ser>
        <c:dLbls>
          <c:showLegendKey val="0"/>
          <c:showVal val="1"/>
          <c:showCatName val="0"/>
          <c:showSerName val="0"/>
          <c:showPercent val="0"/>
          <c:showBubbleSize val="0"/>
        </c:dLbls>
        <c:gapWidth val="75"/>
        <c:axId val="136802304"/>
        <c:axId val="136803840"/>
      </c:barChart>
      <c:catAx>
        <c:axId val="136802304"/>
        <c:scaling>
          <c:orientation val="maxMin"/>
        </c:scaling>
        <c:delete val="0"/>
        <c:axPos val="l"/>
        <c:majorTickMark val="none"/>
        <c:minorTickMark val="none"/>
        <c:tickLblPos val="nextTo"/>
        <c:crossAx val="136803840"/>
        <c:crosses val="autoZero"/>
        <c:auto val="1"/>
        <c:lblAlgn val="ctr"/>
        <c:lblOffset val="100"/>
        <c:noMultiLvlLbl val="0"/>
      </c:catAx>
      <c:valAx>
        <c:axId val="136803840"/>
        <c:scaling>
          <c:orientation val="minMax"/>
        </c:scaling>
        <c:delete val="1"/>
        <c:axPos val="t"/>
        <c:numFmt formatCode="0%" sourceLinked="1"/>
        <c:majorTickMark val="none"/>
        <c:minorTickMark val="none"/>
        <c:tickLblPos val="nextTo"/>
        <c:crossAx val="136802304"/>
        <c:crosses val="autoZero"/>
        <c:crossBetween val="between"/>
      </c:valAx>
    </c:plotArea>
    <c:legend>
      <c:legendPos val="r"/>
      <c:layout>
        <c:manualLayout>
          <c:xMode val="edge"/>
          <c:yMode val="edge"/>
          <c:x val="0.73303013847406995"/>
          <c:y val="0.36173416046182599"/>
          <c:w val="0.25834917187075801"/>
          <c:h val="0.32282799787498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369047619047599E-2"/>
          <c:y val="6.3158163956415006E-2"/>
          <c:w val="0.96577380952380998"/>
          <c:h val="0.56920093437139796"/>
        </c:manualLayout>
      </c:layout>
      <c:barChart>
        <c:barDir val="col"/>
        <c:grouping val="percentStacked"/>
        <c:varyColors val="0"/>
        <c:ser>
          <c:idx val="0"/>
          <c:order val="0"/>
          <c:tx>
            <c:strRef>
              <c:f>Summary!$C$1</c:f>
              <c:strCache>
                <c:ptCount val="1"/>
                <c:pt idx="0">
                  <c:v>Less than high school diploma</c:v>
                </c:pt>
              </c:strCache>
            </c:strRef>
          </c:tx>
          <c:invertIfNegative val="0"/>
          <c:cat>
            <c:strRef>
              <c:f>Summary!$A$3:$A$6</c:f>
              <c:strCache>
                <c:ptCount val="4"/>
                <c:pt idx="0">
                  <c:v>White Only, Not Hispanic/Latino (n=6,709)</c:v>
                </c:pt>
                <c:pt idx="1">
                  <c:v>Black Only*                                      (n=11,305)</c:v>
                </c:pt>
                <c:pt idx="2">
                  <c:v>Asian Only*                                     (n=7,735)</c:v>
                </c:pt>
                <c:pt idx="3">
                  <c:v>Hispanic/Latino Only*                (n=24,352)</c:v>
                </c:pt>
              </c:strCache>
            </c:strRef>
          </c:cat>
          <c:val>
            <c:numRef>
              <c:f>Summary!$C$3:$C$6</c:f>
              <c:numCache>
                <c:formatCode>0%</c:formatCode>
                <c:ptCount val="4"/>
                <c:pt idx="0">
                  <c:v>0.10239976151438367</c:v>
                </c:pt>
                <c:pt idx="1">
                  <c:v>0.13586908447589563</c:v>
                </c:pt>
                <c:pt idx="2">
                  <c:v>0.2826115061409179</c:v>
                </c:pt>
                <c:pt idx="3">
                  <c:v>0.5327283180026281</c:v>
                </c:pt>
              </c:numCache>
            </c:numRef>
          </c:val>
        </c:ser>
        <c:ser>
          <c:idx val="1"/>
          <c:order val="1"/>
          <c:tx>
            <c:strRef>
              <c:f>Summary!$D$1</c:f>
              <c:strCache>
                <c:ptCount val="1"/>
                <c:pt idx="0">
                  <c:v>High school graduate (includes equivalency)</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Summary!$A$3:$A$6</c:f>
              <c:strCache>
                <c:ptCount val="4"/>
                <c:pt idx="0">
                  <c:v>White Only, Not Hispanic/Latino (n=6,709)</c:v>
                </c:pt>
                <c:pt idx="1">
                  <c:v>Black Only*                                      (n=11,305)</c:v>
                </c:pt>
                <c:pt idx="2">
                  <c:v>Asian Only*                                     (n=7,735)</c:v>
                </c:pt>
                <c:pt idx="3">
                  <c:v>Hispanic/Latino Only*                (n=24,352)</c:v>
                </c:pt>
              </c:strCache>
            </c:strRef>
          </c:cat>
          <c:val>
            <c:numRef>
              <c:f>Summary!$D$3:$D$6</c:f>
              <c:numCache>
                <c:formatCode>0%</c:formatCode>
                <c:ptCount val="4"/>
                <c:pt idx="0">
                  <c:v>0.29139961246087348</c:v>
                </c:pt>
                <c:pt idx="1">
                  <c:v>0.28615656789031402</c:v>
                </c:pt>
                <c:pt idx="2">
                  <c:v>0.24253393665158371</c:v>
                </c:pt>
                <c:pt idx="3">
                  <c:v>0.23718791064388961</c:v>
                </c:pt>
              </c:numCache>
            </c:numRef>
          </c:val>
        </c:ser>
        <c:ser>
          <c:idx val="2"/>
          <c:order val="2"/>
          <c:tx>
            <c:strRef>
              <c:f>Summary!$E$1</c:f>
              <c:strCache>
                <c:ptCount val="1"/>
                <c:pt idx="0">
                  <c:v>Some college or associate's degree</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Summary!$A$3:$A$6</c:f>
              <c:strCache>
                <c:ptCount val="4"/>
                <c:pt idx="0">
                  <c:v>White Only, Not Hispanic/Latino (n=6,709)</c:v>
                </c:pt>
                <c:pt idx="1">
                  <c:v>Black Only*                                      (n=11,305)</c:v>
                </c:pt>
                <c:pt idx="2">
                  <c:v>Asian Only*                                     (n=7,735)</c:v>
                </c:pt>
                <c:pt idx="3">
                  <c:v>Hispanic/Latino Only*                (n=24,352)</c:v>
                </c:pt>
              </c:strCache>
            </c:strRef>
          </c:cat>
          <c:val>
            <c:numRef>
              <c:f>Summary!$E$3:$E$6</c:f>
              <c:numCache>
                <c:formatCode>0%</c:formatCode>
                <c:ptCount val="4"/>
                <c:pt idx="0">
                  <c:v>0.4094499925473245</c:v>
                </c:pt>
                <c:pt idx="1">
                  <c:v>0.42459088898717384</c:v>
                </c:pt>
                <c:pt idx="2">
                  <c:v>0.28325791855203619</c:v>
                </c:pt>
                <c:pt idx="3">
                  <c:v>0.16976018396846254</c:v>
                </c:pt>
              </c:numCache>
            </c:numRef>
          </c:val>
        </c:ser>
        <c:ser>
          <c:idx val="3"/>
          <c:order val="3"/>
          <c:tx>
            <c:strRef>
              <c:f>Summary!$F$1</c:f>
              <c:strCache>
                <c:ptCount val="1"/>
                <c:pt idx="0">
                  <c:v>Bachelor's degree or higher</c:v>
                </c:pt>
              </c:strCache>
            </c:strRef>
          </c:tx>
          <c:spPr>
            <a:solidFill>
              <a:srgbClr val="7030A0"/>
            </a:solidFill>
          </c:spPr>
          <c:invertIfNegative val="0"/>
          <c:dLbls>
            <c:dLbl>
              <c:idx val="3"/>
              <c:layout>
                <c:manualLayout>
                  <c:x val="-1.48809523809524E-3"/>
                  <c:y val="-3.9720967373728697E-2"/>
                </c:manualLayout>
              </c:layout>
              <c:spPr/>
              <c:txPr>
                <a:bodyPr/>
                <a:lstStyle/>
                <a:p>
                  <a:pPr>
                    <a:defRPr sz="1600">
                      <a:solidFill>
                        <a:schemeClr val="tx1"/>
                      </a:solidFill>
                    </a:defRPr>
                  </a:pPr>
                  <a:endParaRPr lang="en-US"/>
                </a:p>
              </c:txPr>
              <c:showLegendKey val="0"/>
              <c:showVal val="1"/>
              <c:showCatName val="0"/>
              <c:showSerName val="0"/>
              <c:showPercent val="0"/>
              <c:showBubbleSize val="0"/>
            </c:dLbl>
            <c:txPr>
              <a:bodyPr/>
              <a:lstStyle/>
              <a:p>
                <a:pPr>
                  <a:defRPr sz="1600">
                    <a:solidFill>
                      <a:schemeClr val="bg1"/>
                    </a:solidFill>
                  </a:defRPr>
                </a:pPr>
                <a:endParaRPr lang="en-US"/>
              </a:p>
            </c:txPr>
            <c:showLegendKey val="0"/>
            <c:showVal val="1"/>
            <c:showCatName val="0"/>
            <c:showSerName val="0"/>
            <c:showPercent val="0"/>
            <c:showBubbleSize val="0"/>
            <c:showLeaderLines val="0"/>
          </c:dLbls>
          <c:cat>
            <c:strRef>
              <c:f>Summary!$A$3:$A$6</c:f>
              <c:strCache>
                <c:ptCount val="4"/>
                <c:pt idx="0">
                  <c:v>White Only, Not Hispanic/Latino (n=6,709)</c:v>
                </c:pt>
                <c:pt idx="1">
                  <c:v>Black Only*                                      (n=11,305)</c:v>
                </c:pt>
                <c:pt idx="2">
                  <c:v>Asian Only*                                     (n=7,735)</c:v>
                </c:pt>
                <c:pt idx="3">
                  <c:v>Hispanic/Latino Only*                (n=24,352)</c:v>
                </c:pt>
              </c:strCache>
            </c:strRef>
          </c:cat>
          <c:val>
            <c:numRef>
              <c:f>Summary!$F$3:$F$6</c:f>
              <c:numCache>
                <c:formatCode>0%</c:formatCode>
                <c:ptCount val="4"/>
                <c:pt idx="0">
                  <c:v>0.19675063347741839</c:v>
                </c:pt>
                <c:pt idx="1">
                  <c:v>0.15338345864661654</c:v>
                </c:pt>
                <c:pt idx="2">
                  <c:v>0.1915966386554622</c:v>
                </c:pt>
                <c:pt idx="3">
                  <c:v>6.0323587385019709E-2</c:v>
                </c:pt>
              </c:numCache>
            </c:numRef>
          </c:val>
        </c:ser>
        <c:dLbls>
          <c:showLegendKey val="0"/>
          <c:showVal val="1"/>
          <c:showCatName val="0"/>
          <c:showSerName val="0"/>
          <c:showPercent val="0"/>
          <c:showBubbleSize val="0"/>
        </c:dLbls>
        <c:gapWidth val="75"/>
        <c:overlap val="100"/>
        <c:axId val="138183424"/>
        <c:axId val="138184960"/>
      </c:barChart>
      <c:catAx>
        <c:axId val="138183424"/>
        <c:scaling>
          <c:orientation val="minMax"/>
        </c:scaling>
        <c:delete val="0"/>
        <c:axPos val="b"/>
        <c:majorTickMark val="none"/>
        <c:minorTickMark val="none"/>
        <c:tickLblPos val="nextTo"/>
        <c:txPr>
          <a:bodyPr/>
          <a:lstStyle/>
          <a:p>
            <a:pPr>
              <a:defRPr sz="1400" b="0"/>
            </a:pPr>
            <a:endParaRPr lang="en-US"/>
          </a:p>
        </c:txPr>
        <c:crossAx val="138184960"/>
        <c:crosses val="autoZero"/>
        <c:auto val="1"/>
        <c:lblAlgn val="ctr"/>
        <c:lblOffset val="100"/>
        <c:noMultiLvlLbl val="0"/>
      </c:catAx>
      <c:valAx>
        <c:axId val="138184960"/>
        <c:scaling>
          <c:orientation val="minMax"/>
        </c:scaling>
        <c:delete val="1"/>
        <c:axPos val="l"/>
        <c:numFmt formatCode="0%" sourceLinked="1"/>
        <c:majorTickMark val="none"/>
        <c:minorTickMark val="none"/>
        <c:tickLblPos val="nextTo"/>
        <c:crossAx val="138183424"/>
        <c:crosses val="autoZero"/>
        <c:crossBetween val="between"/>
      </c:valAx>
    </c:plotArea>
    <c:legend>
      <c:legendPos val="b"/>
      <c:layout>
        <c:manualLayout>
          <c:xMode val="edge"/>
          <c:yMode val="edge"/>
          <c:x val="0.15107400637420301"/>
          <c:y val="0.82264088746337705"/>
          <c:w val="0.79457806055493096"/>
          <c:h val="0.105660347786563"/>
        </c:manualLayout>
      </c:layout>
      <c:overlay val="0"/>
      <c:txPr>
        <a:bodyPr/>
        <a:lstStyle/>
        <a:p>
          <a:pPr>
            <a:defRPr sz="1400" i="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'Dropout, ESL, Low Income'!$G$23</c:f>
              <c:strCache>
                <c:ptCount val="1"/>
                <c:pt idx="0">
                  <c:v>Diamond District</c:v>
                </c:pt>
              </c:strCache>
            </c:strRef>
          </c:tx>
          <c:invertIfNegative val="0"/>
          <c:cat>
            <c:strRef>
              <c:f>'Dropout, ESL, Low Income'!$H$21:$J$21</c:f>
              <c:strCache>
                <c:ptCount val="3"/>
                <c:pt idx="0">
                  <c:v>Free or Reduced Meals (2013-2014)</c:v>
                </c:pt>
                <c:pt idx="1">
                  <c:v>English Learners (2013-14)</c:v>
                </c:pt>
                <c:pt idx="2">
                  <c:v>Dropout Rates (2012-13)</c:v>
                </c:pt>
              </c:strCache>
            </c:strRef>
          </c:cat>
          <c:val>
            <c:numRef>
              <c:f>'Dropout, ESL, Low Income'!$H$23:$J$23</c:f>
              <c:numCache>
                <c:formatCode>0.0%</c:formatCode>
                <c:ptCount val="3"/>
                <c:pt idx="0">
                  <c:v>0.80303687635574805</c:v>
                </c:pt>
                <c:pt idx="1">
                  <c:v>0.308727412533641</c:v>
                </c:pt>
                <c:pt idx="2">
                  <c:v>2.7075812274368199E-2</c:v>
                </c:pt>
              </c:numCache>
            </c:numRef>
          </c:val>
        </c:ser>
        <c:ser>
          <c:idx val="1"/>
          <c:order val="1"/>
          <c:tx>
            <c:strRef>
              <c:f>'Dropout, ESL, Low Income'!$G$24</c:f>
              <c:strCache>
                <c:ptCount val="1"/>
                <c:pt idx="0">
                  <c:v>San Diego County</c:v>
                </c:pt>
              </c:strCache>
            </c:strRef>
          </c:tx>
          <c:invertIfNegative val="0"/>
          <c:cat>
            <c:strRef>
              <c:f>'Dropout, ESL, Low Income'!$H$21:$J$21</c:f>
              <c:strCache>
                <c:ptCount val="3"/>
                <c:pt idx="0">
                  <c:v>Free or Reduced Meals (2013-2014)</c:v>
                </c:pt>
                <c:pt idx="1">
                  <c:v>English Learners (2013-14)</c:v>
                </c:pt>
                <c:pt idx="2">
                  <c:v>Dropout Rates (2012-13)</c:v>
                </c:pt>
              </c:strCache>
            </c:strRef>
          </c:cat>
          <c:val>
            <c:numRef>
              <c:f>'Dropout, ESL, Low Income'!$H$24:$J$24</c:f>
              <c:numCache>
                <c:formatCode>0.0%</c:formatCode>
                <c:ptCount val="3"/>
                <c:pt idx="0">
                  <c:v>0.50900000000000001</c:v>
                </c:pt>
                <c:pt idx="1">
                  <c:v>0.22700000000000001</c:v>
                </c:pt>
                <c:pt idx="2">
                  <c:v>3.5000000000000003E-2</c:v>
                </c:pt>
              </c:numCache>
            </c:numRef>
          </c:val>
        </c:ser>
        <c:dLbls>
          <c:showLegendKey val="0"/>
          <c:showVal val="1"/>
          <c:showCatName val="0"/>
          <c:showSerName val="0"/>
          <c:showPercent val="0"/>
          <c:showBubbleSize val="0"/>
        </c:dLbls>
        <c:gapWidth val="150"/>
        <c:overlap val="-25"/>
        <c:axId val="138226304"/>
        <c:axId val="138240384"/>
      </c:barChart>
      <c:catAx>
        <c:axId val="138226304"/>
        <c:scaling>
          <c:orientation val="minMax"/>
        </c:scaling>
        <c:delete val="0"/>
        <c:axPos val="b"/>
        <c:majorTickMark val="none"/>
        <c:minorTickMark val="none"/>
        <c:tickLblPos val="nextTo"/>
        <c:crossAx val="138240384"/>
        <c:crosses val="autoZero"/>
        <c:auto val="1"/>
        <c:lblAlgn val="ctr"/>
        <c:lblOffset val="100"/>
        <c:noMultiLvlLbl val="0"/>
      </c:catAx>
      <c:valAx>
        <c:axId val="138240384"/>
        <c:scaling>
          <c:orientation val="minMax"/>
        </c:scaling>
        <c:delete val="1"/>
        <c:axPos val="l"/>
        <c:numFmt formatCode="0.0%" sourceLinked="1"/>
        <c:majorTickMark val="out"/>
        <c:minorTickMark val="none"/>
        <c:tickLblPos val="nextTo"/>
        <c:crossAx val="138226304"/>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'10 Year API'!$B$1</c:f>
              <c:strCache>
                <c:ptCount val="1"/>
                <c:pt idx="0">
                  <c:v>2003</c:v>
                </c:pt>
              </c:strCache>
            </c:strRef>
          </c:tx>
          <c:invertIfNegative val="0"/>
          <c:cat>
            <c:strRef>
              <c:f>'10 Year API'!$A$2:$A$14</c:f>
              <c:strCache>
                <c:ptCount val="13"/>
                <c:pt idx="0">
                  <c:v>San Diego Unified</c:v>
                </c:pt>
                <c:pt idx="1">
                  <c:v>Baker Elementary </c:v>
                </c:pt>
                <c:pt idx="2">
                  <c:v>Carver Elementary </c:v>
                </c:pt>
                <c:pt idx="3">
                  <c:v>Chollas/Mead Elementary </c:v>
                </c:pt>
                <c:pt idx="4">
                  <c:v>Encanto Elementary </c:v>
                </c:pt>
                <c:pt idx="5">
                  <c:v>Holly Drive Leadership Academy </c:v>
                </c:pt>
                <c:pt idx="6">
                  <c:v>Horton Elementary </c:v>
                </c:pt>
                <c:pt idx="7">
                  <c:v>Johnson Elementary </c:v>
                </c:pt>
                <c:pt idx="8">
                  <c:v>Nye Elementary </c:v>
                </c:pt>
                <c:pt idx="9">
                  <c:v>Oak Park Elementary </c:v>
                </c:pt>
                <c:pt idx="10">
                  <c:v>Porter Elementary </c:v>
                </c:pt>
                <c:pt idx="11">
                  <c:v>Valencia Park Elementary </c:v>
                </c:pt>
                <c:pt idx="12">
                  <c:v>Webster Elementary </c:v>
                </c:pt>
              </c:strCache>
            </c:strRef>
          </c:cat>
          <c:val>
            <c:numRef>
              <c:f>'10 Year API'!$B$2:$B$14</c:f>
              <c:numCache>
                <c:formatCode>General</c:formatCode>
                <c:ptCount val="13"/>
                <c:pt idx="0">
                  <c:v>697</c:v>
                </c:pt>
                <c:pt idx="1">
                  <c:v>623</c:v>
                </c:pt>
                <c:pt idx="2">
                  <c:v>672</c:v>
                </c:pt>
                <c:pt idx="3">
                  <c:v>631</c:v>
                </c:pt>
                <c:pt idx="4">
                  <c:v>606</c:v>
                </c:pt>
                <c:pt idx="5">
                  <c:v>574</c:v>
                </c:pt>
                <c:pt idx="6">
                  <c:v>627</c:v>
                </c:pt>
                <c:pt idx="7">
                  <c:v>702</c:v>
                </c:pt>
                <c:pt idx="8">
                  <c:v>747</c:v>
                </c:pt>
                <c:pt idx="9">
                  <c:v>714</c:v>
                </c:pt>
                <c:pt idx="10" formatCode="0.00">
                  <c:v>0</c:v>
                </c:pt>
                <c:pt idx="11">
                  <c:v>693</c:v>
                </c:pt>
                <c:pt idx="12">
                  <c:v>643</c:v>
                </c:pt>
              </c:numCache>
            </c:numRef>
          </c:val>
        </c:ser>
        <c:ser>
          <c:idx val="1"/>
          <c:order val="1"/>
          <c:tx>
            <c:strRef>
              <c:f>'10 Year API'!$C$1</c:f>
              <c:strCache>
                <c:ptCount val="1"/>
                <c:pt idx="0">
                  <c:v>2013</c:v>
                </c:pt>
              </c:strCache>
            </c:strRef>
          </c:tx>
          <c:invertIfNegative val="0"/>
          <c:cat>
            <c:strRef>
              <c:f>'10 Year API'!$A$2:$A$14</c:f>
              <c:strCache>
                <c:ptCount val="13"/>
                <c:pt idx="0">
                  <c:v>San Diego Unified</c:v>
                </c:pt>
                <c:pt idx="1">
                  <c:v>Baker Elementary </c:v>
                </c:pt>
                <c:pt idx="2">
                  <c:v>Carver Elementary </c:v>
                </c:pt>
                <c:pt idx="3">
                  <c:v>Chollas/Mead Elementary </c:v>
                </c:pt>
                <c:pt idx="4">
                  <c:v>Encanto Elementary </c:v>
                </c:pt>
                <c:pt idx="5">
                  <c:v>Holly Drive Leadership Academy </c:v>
                </c:pt>
                <c:pt idx="6">
                  <c:v>Horton Elementary </c:v>
                </c:pt>
                <c:pt idx="7">
                  <c:v>Johnson Elementary </c:v>
                </c:pt>
                <c:pt idx="8">
                  <c:v>Nye Elementary </c:v>
                </c:pt>
                <c:pt idx="9">
                  <c:v>Oak Park Elementary </c:v>
                </c:pt>
                <c:pt idx="10">
                  <c:v>Porter Elementary </c:v>
                </c:pt>
                <c:pt idx="11">
                  <c:v>Valencia Park Elementary </c:v>
                </c:pt>
                <c:pt idx="12">
                  <c:v>Webster Elementary </c:v>
                </c:pt>
              </c:strCache>
            </c:strRef>
          </c:cat>
          <c:val>
            <c:numRef>
              <c:f>'10 Year API'!$C$2:$C$14</c:f>
              <c:numCache>
                <c:formatCode>General</c:formatCode>
                <c:ptCount val="13"/>
                <c:pt idx="0">
                  <c:v>809</c:v>
                </c:pt>
                <c:pt idx="1">
                  <c:v>825</c:v>
                </c:pt>
                <c:pt idx="2">
                  <c:v>725</c:v>
                </c:pt>
                <c:pt idx="3">
                  <c:v>792</c:v>
                </c:pt>
                <c:pt idx="4">
                  <c:v>801</c:v>
                </c:pt>
                <c:pt idx="5">
                  <c:v>736</c:v>
                </c:pt>
                <c:pt idx="6">
                  <c:v>743</c:v>
                </c:pt>
                <c:pt idx="7">
                  <c:v>755</c:v>
                </c:pt>
                <c:pt idx="8">
                  <c:v>829</c:v>
                </c:pt>
                <c:pt idx="9">
                  <c:v>812</c:v>
                </c:pt>
                <c:pt idx="10">
                  <c:v>720</c:v>
                </c:pt>
                <c:pt idx="11">
                  <c:v>777</c:v>
                </c:pt>
                <c:pt idx="12">
                  <c:v>793</c:v>
                </c:pt>
              </c:numCache>
            </c:numRef>
          </c:val>
        </c:ser>
        <c:dLbls>
          <c:showLegendKey val="0"/>
          <c:showVal val="0"/>
          <c:showCatName val="0"/>
          <c:showSerName val="0"/>
          <c:showPercent val="0"/>
          <c:showBubbleSize val="0"/>
        </c:dLbls>
        <c:gapWidth val="150"/>
        <c:axId val="138272128"/>
        <c:axId val="138310784"/>
      </c:barChart>
      <c:catAx>
        <c:axId val="138272128"/>
        <c:scaling>
          <c:orientation val="minMax"/>
        </c:scaling>
        <c:delete val="0"/>
        <c:axPos val="b"/>
        <c:majorTickMark val="out"/>
        <c:minorTickMark val="none"/>
        <c:tickLblPos val="nextTo"/>
        <c:txPr>
          <a:bodyPr/>
          <a:lstStyle/>
          <a:p>
            <a:pPr>
              <a:defRPr sz="1400"/>
            </a:pPr>
            <a:endParaRPr lang="en-US"/>
          </a:p>
        </c:txPr>
        <c:crossAx val="138310784"/>
        <c:crosses val="autoZero"/>
        <c:auto val="1"/>
        <c:lblAlgn val="ctr"/>
        <c:lblOffset val="100"/>
        <c:noMultiLvlLbl val="0"/>
      </c:catAx>
      <c:valAx>
        <c:axId val="138310784"/>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138272128"/>
        <c:crosses val="autoZero"/>
        <c:crossBetween val="between"/>
      </c:valAx>
    </c:plotArea>
    <c:legend>
      <c:legendPos val="r"/>
      <c:layout>
        <c:manualLayout>
          <c:xMode val="edge"/>
          <c:yMode val="edge"/>
          <c:x val="0.91161710368728199"/>
          <c:y val="9.0470620135446697E-2"/>
          <c:w val="8.1910404403333095E-2"/>
          <c:h val="0.123318597250093"/>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layout/>
      <c:overlay val="0"/>
    </c:title>
    <c:autoTitleDeleted val="0"/>
    <c:plotArea>
      <c:layout/>
      <c:pieChart>
        <c:varyColors val="1"/>
        <c:ser>
          <c:idx val="0"/>
          <c:order val="0"/>
          <c:tx>
            <c:strRef>
              <c:f>SAT!$D$20</c:f>
              <c:strCache>
                <c:ptCount val="1"/>
                <c:pt idx="0">
                  <c:v>Diamond District (n=401)</c:v>
                </c:pt>
              </c:strCache>
            </c:strRef>
          </c:tx>
          <c:dLbls>
            <c:txPr>
              <a:bodyPr/>
              <a:lstStyle/>
              <a:p>
                <a:pPr>
                  <a:defRPr>
                    <a:solidFill>
                      <a:schemeClr val="bg1"/>
                    </a:solidFill>
                  </a:defRPr>
                </a:pPr>
                <a:endParaRPr lang="en-US"/>
              </a:p>
            </c:txPr>
            <c:showLegendKey val="0"/>
            <c:showVal val="0"/>
            <c:showCatName val="0"/>
            <c:showSerName val="0"/>
            <c:showPercent val="1"/>
            <c:showBubbleSize val="0"/>
            <c:showLeaderLines val="1"/>
          </c:dLbls>
          <c:cat>
            <c:strRef>
              <c:f>SAT!$H$19:$I$19</c:f>
              <c:strCache>
                <c:ptCount val="2"/>
                <c:pt idx="0">
                  <c:v>Tested</c:v>
                </c:pt>
                <c:pt idx="1">
                  <c:v>Not Tested</c:v>
                </c:pt>
              </c:strCache>
            </c:strRef>
          </c:cat>
          <c:val>
            <c:numRef>
              <c:f>(SAT!$H$20,SAT!$I$20)</c:f>
              <c:numCache>
                <c:formatCode>0%</c:formatCode>
                <c:ptCount val="2"/>
                <c:pt idx="0">
                  <c:v>0.675810473815461</c:v>
                </c:pt>
                <c:pt idx="1">
                  <c:v>0.324189526184539</c:v>
                </c:pt>
              </c:numCache>
            </c:numRef>
          </c:val>
        </c:ser>
        <c:dLbls>
          <c:showLegendKey val="0"/>
          <c:showVal val="0"/>
          <c:showCatName val="0"/>
          <c:showSerName val="0"/>
          <c:showPercent val="1"/>
          <c:showBubbleSize val="0"/>
          <c:showLeaderLines val="1"/>
        </c:dLbls>
        <c:firstSliceAng val="144"/>
      </c:pieChart>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layout/>
      <c:overlay val="0"/>
    </c:title>
    <c:autoTitleDeleted val="0"/>
    <c:plotArea>
      <c:layout/>
      <c:pieChart>
        <c:varyColors val="1"/>
        <c:ser>
          <c:idx val="0"/>
          <c:order val="0"/>
          <c:tx>
            <c:strRef>
              <c:f>SAT!$D$22</c:f>
              <c:strCache>
                <c:ptCount val="1"/>
                <c:pt idx="0">
                  <c:v>San Diego County (n=42,766)</c:v>
                </c:pt>
              </c:strCache>
            </c:strRef>
          </c:tx>
          <c:dLbls>
            <c:txPr>
              <a:bodyPr/>
              <a:lstStyle/>
              <a:p>
                <a:pPr>
                  <a:defRPr>
                    <a:solidFill>
                      <a:schemeClr val="bg1"/>
                    </a:solidFill>
                  </a:defRPr>
                </a:pPr>
                <a:endParaRPr lang="en-US"/>
              </a:p>
            </c:txPr>
            <c:showLegendKey val="0"/>
            <c:showVal val="0"/>
            <c:showCatName val="0"/>
            <c:showSerName val="0"/>
            <c:showPercent val="1"/>
            <c:showBubbleSize val="0"/>
            <c:showLeaderLines val="1"/>
          </c:dLbls>
          <c:cat>
            <c:strRef>
              <c:f>SAT!$H$19:$I$19</c:f>
              <c:strCache>
                <c:ptCount val="2"/>
                <c:pt idx="0">
                  <c:v>Tested</c:v>
                </c:pt>
                <c:pt idx="1">
                  <c:v>Not Tested</c:v>
                </c:pt>
              </c:strCache>
            </c:strRef>
          </c:cat>
          <c:val>
            <c:numRef>
              <c:f>SAT!$H$22:$I$22</c:f>
              <c:numCache>
                <c:formatCode>0%</c:formatCode>
                <c:ptCount val="2"/>
                <c:pt idx="0">
                  <c:v>0.4</c:v>
                </c:pt>
                <c:pt idx="1">
                  <c:v>0.6</c:v>
                </c:pt>
              </c:numCache>
            </c:numRef>
          </c:val>
        </c:ser>
        <c:dLbls>
          <c:showLegendKey val="0"/>
          <c:showVal val="0"/>
          <c:showCatName val="0"/>
          <c:showSerName val="0"/>
          <c:showPercent val="1"/>
          <c:showBubbleSize val="0"/>
          <c:showLeaderLines val="1"/>
        </c:dLbls>
        <c:firstSliceAng val="204"/>
      </c:pieChart>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'SAT 2012-13'!$A$3</c:f>
              <c:strCache>
                <c:ptCount val="1"/>
                <c:pt idx="0">
                  <c:v>Diamond District (n= 271)</c:v>
                </c:pt>
              </c:strCache>
            </c:strRef>
          </c:tx>
          <c:invertIfNegative val="0"/>
          <c:cat>
            <c:strRef>
              <c:f>'SAT 2012-13'!$B$2:$D$2</c:f>
              <c:strCache>
                <c:ptCount val="3"/>
                <c:pt idx="0">
                  <c:v>Critical Reading Average</c:v>
                </c:pt>
                <c:pt idx="1">
                  <c:v>Math Average</c:v>
                </c:pt>
                <c:pt idx="2">
                  <c:v>Writing Average</c:v>
                </c:pt>
              </c:strCache>
            </c:strRef>
          </c:cat>
          <c:val>
            <c:numRef>
              <c:f>'SAT 2012-13'!$B$3:$D$3</c:f>
              <c:numCache>
                <c:formatCode>0</c:formatCode>
                <c:ptCount val="3"/>
                <c:pt idx="0">
                  <c:v>369.05535055350549</c:v>
                </c:pt>
                <c:pt idx="1">
                  <c:v>386.14760147601481</c:v>
                </c:pt>
                <c:pt idx="2">
                  <c:v>367.13284132841341</c:v>
                </c:pt>
              </c:numCache>
            </c:numRef>
          </c:val>
        </c:ser>
        <c:ser>
          <c:idx val="1"/>
          <c:order val="1"/>
          <c:tx>
            <c:strRef>
              <c:f>'SAT 2012-13'!$A$4</c:f>
              <c:strCache>
                <c:ptCount val="1"/>
                <c:pt idx="0">
                  <c:v>San Diego County (n=17,271)</c:v>
                </c:pt>
              </c:strCache>
            </c:strRef>
          </c:tx>
          <c:invertIfNegative val="0"/>
          <c:cat>
            <c:strRef>
              <c:f>'SAT 2012-13'!$B$2:$D$2</c:f>
              <c:strCache>
                <c:ptCount val="3"/>
                <c:pt idx="0">
                  <c:v>Critical Reading Average</c:v>
                </c:pt>
                <c:pt idx="1">
                  <c:v>Math Average</c:v>
                </c:pt>
                <c:pt idx="2">
                  <c:v>Writing Average</c:v>
                </c:pt>
              </c:strCache>
            </c:strRef>
          </c:cat>
          <c:val>
            <c:numRef>
              <c:f>'SAT 2012-13'!$B$4:$D$4</c:f>
              <c:numCache>
                <c:formatCode>General</c:formatCode>
                <c:ptCount val="3"/>
                <c:pt idx="0">
                  <c:v>506</c:v>
                </c:pt>
                <c:pt idx="1">
                  <c:v>520</c:v>
                </c:pt>
                <c:pt idx="2">
                  <c:v>497</c:v>
                </c:pt>
              </c:numCache>
            </c:numRef>
          </c:val>
        </c:ser>
        <c:dLbls>
          <c:showLegendKey val="0"/>
          <c:showVal val="1"/>
          <c:showCatName val="0"/>
          <c:showSerName val="0"/>
          <c:showPercent val="0"/>
          <c:showBubbleSize val="0"/>
        </c:dLbls>
        <c:gapWidth val="150"/>
        <c:overlap val="-25"/>
        <c:axId val="138418432"/>
        <c:axId val="138436608"/>
      </c:barChart>
      <c:catAx>
        <c:axId val="138418432"/>
        <c:scaling>
          <c:orientation val="minMax"/>
        </c:scaling>
        <c:delete val="0"/>
        <c:axPos val="b"/>
        <c:majorTickMark val="none"/>
        <c:minorTickMark val="none"/>
        <c:tickLblPos val="nextTo"/>
        <c:crossAx val="138436608"/>
        <c:crosses val="autoZero"/>
        <c:auto val="1"/>
        <c:lblAlgn val="ctr"/>
        <c:lblOffset val="100"/>
        <c:noMultiLvlLbl val="0"/>
      </c:catAx>
      <c:valAx>
        <c:axId val="138436608"/>
        <c:scaling>
          <c:orientation val="minMax"/>
        </c:scaling>
        <c:delete val="1"/>
        <c:axPos val="l"/>
        <c:numFmt formatCode="0" sourceLinked="1"/>
        <c:majorTickMark val="out"/>
        <c:minorTickMark val="none"/>
        <c:tickLblPos val="nextTo"/>
        <c:crossAx val="138418432"/>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dirty="0"/>
              <a:t>Diamond </a:t>
            </a:r>
            <a:r>
              <a:rPr lang="en-US" dirty="0" smtClean="0"/>
              <a:t>District</a:t>
            </a:r>
            <a:endParaRPr lang="en-US" dirty="0"/>
          </a:p>
        </c:rich>
      </c:tx>
      <c:layout/>
      <c:overlay val="0"/>
    </c:title>
    <c:autoTitleDeleted val="0"/>
    <c:plotArea>
      <c:layout/>
      <c:pieChart>
        <c:varyColors val="1"/>
        <c:ser>
          <c:idx val="0"/>
          <c:order val="0"/>
          <c:dLbls>
            <c:txPr>
              <a:bodyPr/>
              <a:lstStyle/>
              <a:p>
                <a:pPr>
                  <a:defRPr>
                    <a:solidFill>
                      <a:schemeClr val="bg1"/>
                    </a:solidFill>
                  </a:defRPr>
                </a:pPr>
                <a:endParaRPr lang="en-US"/>
              </a:p>
            </c:txPr>
            <c:dLblPos val="inEnd"/>
            <c:showLegendKey val="0"/>
            <c:showVal val="1"/>
            <c:showCatName val="0"/>
            <c:showSerName val="0"/>
            <c:showPercent val="0"/>
            <c:showBubbleSize val="0"/>
            <c:showLeaderLines val="1"/>
          </c:dLbls>
          <c:cat>
            <c:strRef>
              <c:f>Residency!$G$1:$H$1</c:f>
              <c:strCache>
                <c:ptCount val="2"/>
                <c:pt idx="0">
                  <c:v>Incoming Students (n= 4,521)</c:v>
                </c:pt>
                <c:pt idx="1">
                  <c:v>Resident Students (n= 6,527)</c:v>
                </c:pt>
              </c:strCache>
            </c:strRef>
          </c:cat>
          <c:val>
            <c:numRef>
              <c:f>Residency!$G$2:$H$2</c:f>
              <c:numCache>
                <c:formatCode>0.0%</c:formatCode>
                <c:ptCount val="2"/>
                <c:pt idx="0">
                  <c:v>0.40921433743663999</c:v>
                </c:pt>
                <c:pt idx="1">
                  <c:v>0.59078566256335996</c:v>
                </c:pt>
              </c:numCache>
            </c:numRef>
          </c:val>
        </c:ser>
        <c:dLbls>
          <c:dLblPos val="inEnd"/>
          <c:showLegendKey val="0"/>
          <c:showVal val="1"/>
          <c:showCatName val="0"/>
          <c:showSerName val="0"/>
          <c:showPercent val="0"/>
          <c:showBubbleSize val="0"/>
          <c:showLeaderLines val="1"/>
        </c:dLbls>
        <c:firstSliceAng val="20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dirty="0"/>
              <a:t>San Diego </a:t>
            </a:r>
            <a:r>
              <a:rPr lang="en-US" dirty="0" smtClean="0"/>
              <a:t>Unified</a:t>
            </a:r>
            <a:endParaRPr lang="en-US" dirty="0"/>
          </a:p>
        </c:rich>
      </c:tx>
      <c:layout/>
      <c:overlay val="0"/>
    </c:title>
    <c:autoTitleDeleted val="0"/>
    <c:plotArea>
      <c:layout/>
      <c:pieChart>
        <c:varyColors val="1"/>
        <c:ser>
          <c:idx val="0"/>
          <c:order val="0"/>
          <c:dLbls>
            <c:txPr>
              <a:bodyPr/>
              <a:lstStyle/>
              <a:p>
                <a:pPr>
                  <a:defRPr>
                    <a:solidFill>
                      <a:schemeClr val="bg1"/>
                    </a:solidFill>
                  </a:defRPr>
                </a:pPr>
                <a:endParaRPr lang="en-US"/>
              </a:p>
            </c:txPr>
            <c:dLblPos val="inEnd"/>
            <c:showLegendKey val="0"/>
            <c:showVal val="1"/>
            <c:showCatName val="0"/>
            <c:showSerName val="0"/>
            <c:showPercent val="0"/>
            <c:showBubbleSize val="0"/>
            <c:showLeaderLines val="1"/>
          </c:dLbls>
          <c:cat>
            <c:strRef>
              <c:f>Residency!$G$3:$H$3</c:f>
              <c:strCache>
                <c:ptCount val="2"/>
                <c:pt idx="0">
                  <c:v>Incoming Students (n= 58,060)</c:v>
                </c:pt>
                <c:pt idx="1">
                  <c:v>Resident Students (n= 72,429)</c:v>
                </c:pt>
              </c:strCache>
            </c:strRef>
          </c:cat>
          <c:val>
            <c:numRef>
              <c:f>Residency!$G$4:$H$4</c:f>
              <c:numCache>
                <c:formatCode>0.0%</c:formatCode>
                <c:ptCount val="2"/>
                <c:pt idx="0">
                  <c:v>0.44494171922537501</c:v>
                </c:pt>
                <c:pt idx="1">
                  <c:v>0.55505828077462505</c:v>
                </c:pt>
              </c:numCache>
            </c:numRef>
          </c:val>
        </c:ser>
        <c:dLbls>
          <c:dLblPos val="inEnd"/>
          <c:showLegendKey val="0"/>
          <c:showVal val="1"/>
          <c:showCatName val="0"/>
          <c:showSerName val="0"/>
          <c:showPercent val="0"/>
          <c:showBubbleSize val="0"/>
          <c:showLeaderLines val="1"/>
        </c:dLbls>
        <c:firstSliceAng val="193"/>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dirty="0"/>
              <a:t>Diamond District </a:t>
            </a:r>
            <a:r>
              <a:rPr lang="en-US" dirty="0" smtClean="0"/>
              <a:t/>
            </a:r>
            <a:br>
              <a:rPr lang="en-US" dirty="0" smtClean="0"/>
            </a:br>
            <a:r>
              <a:rPr lang="en-US" b="0" dirty="0" smtClean="0"/>
              <a:t>(</a:t>
            </a:r>
            <a:r>
              <a:rPr lang="en-US" b="0" dirty="0"/>
              <a:t>n=87,876)</a:t>
            </a:r>
          </a:p>
        </c:rich>
      </c:tx>
      <c:layout/>
      <c:overlay val="0"/>
    </c:title>
    <c:autoTitleDeleted val="0"/>
    <c:plotArea>
      <c:layout>
        <c:manualLayout>
          <c:layoutTarget val="inner"/>
          <c:xMode val="edge"/>
          <c:yMode val="edge"/>
          <c:x val="0.22555738391063099"/>
          <c:y val="0.20640294013546701"/>
          <c:w val="0.60396857199792597"/>
          <c:h val="0.60764027946802202"/>
        </c:manualLayout>
      </c:layout>
      <c:pieChart>
        <c:varyColors val="1"/>
        <c:ser>
          <c:idx val="0"/>
          <c:order val="0"/>
          <c:tx>
            <c:strRef>
              <c:f>Sheet1!$B$11</c:f>
              <c:strCache>
                <c:ptCount val="1"/>
                <c:pt idx="0">
                  <c:v>Diamond District (n=87,876)</c:v>
                </c:pt>
              </c:strCache>
            </c:strRef>
          </c:tx>
          <c:dLbls>
            <c:txPr>
              <a:bodyPr/>
              <a:lstStyle/>
              <a:p>
                <a:pPr>
                  <a:defRPr>
                    <a:solidFill>
                      <a:schemeClr val="bg1"/>
                    </a:solidFill>
                  </a:defRPr>
                </a:pPr>
                <a:endParaRPr lang="en-US"/>
              </a:p>
            </c:txPr>
            <c:dLblPos val="inEnd"/>
            <c:showLegendKey val="0"/>
            <c:showVal val="1"/>
            <c:showCatName val="0"/>
            <c:showSerName val="0"/>
            <c:showPercent val="0"/>
            <c:showBubbleSize val="0"/>
            <c:showLeaderLines val="1"/>
          </c:dLbls>
          <c:cat>
            <c:strRef>
              <c:f>Sheet1!$A$12:$A$13</c:f>
              <c:strCache>
                <c:ptCount val="2"/>
                <c:pt idx="0">
                  <c:v>Native</c:v>
                </c:pt>
                <c:pt idx="1">
                  <c:v>Foreign-born</c:v>
                </c:pt>
              </c:strCache>
            </c:strRef>
          </c:cat>
          <c:val>
            <c:numRef>
              <c:f>Sheet1!$B$12:$B$13</c:f>
              <c:numCache>
                <c:formatCode>0%</c:formatCode>
                <c:ptCount val="2"/>
                <c:pt idx="0">
                  <c:v>0.67</c:v>
                </c:pt>
                <c:pt idx="1">
                  <c:v>0.33</c:v>
                </c:pt>
              </c:numCache>
            </c:numRef>
          </c:val>
        </c:ser>
        <c:dLbls>
          <c:dLblPos val="inEnd"/>
          <c:showLegendKey val="0"/>
          <c:showVal val="1"/>
          <c:showCatName val="0"/>
          <c:showSerName val="0"/>
          <c:showPercent val="0"/>
          <c:showBubbleSize val="0"/>
          <c:showLeaderLines val="1"/>
        </c:dLbls>
        <c:firstSliceAng val="150"/>
      </c:pieChart>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Charts!$B$1</c:f>
              <c:strCache>
                <c:ptCount val="1"/>
                <c:pt idx="0">
                  <c:v>Diamond District</c:v>
                </c:pt>
              </c:strCache>
            </c:strRef>
          </c:tx>
          <c:marker>
            <c:symbol val="none"/>
          </c:marker>
          <c:dLbls>
            <c:dLblPos val="b"/>
            <c:showLegendKey val="0"/>
            <c:showVal val="1"/>
            <c:showCatName val="0"/>
            <c:showSerName val="0"/>
            <c:showPercent val="0"/>
            <c:showBubbleSize val="0"/>
            <c:showLeaderLines val="0"/>
          </c:dLbls>
          <c:cat>
            <c:strRef>
              <c:f>Charts!$A$2:$A$7</c:f>
              <c:strCache>
                <c:ptCount val="6"/>
                <c:pt idx="0">
                  <c:v>2007-2008</c:v>
                </c:pt>
                <c:pt idx="1">
                  <c:v>2008-2009</c:v>
                </c:pt>
                <c:pt idx="2">
                  <c:v>2009-2010</c:v>
                </c:pt>
                <c:pt idx="3">
                  <c:v>2010-2011</c:v>
                </c:pt>
                <c:pt idx="4">
                  <c:v>2011-2012</c:v>
                </c:pt>
                <c:pt idx="5">
                  <c:v>2012-2013</c:v>
                </c:pt>
              </c:strCache>
            </c:strRef>
          </c:cat>
          <c:val>
            <c:numRef>
              <c:f>Charts!$B$2:$B$7</c:f>
              <c:numCache>
                <c:formatCode>0.0%</c:formatCode>
                <c:ptCount val="6"/>
                <c:pt idx="0">
                  <c:v>0.62</c:v>
                </c:pt>
                <c:pt idx="1">
                  <c:v>0.67063492063492103</c:v>
                </c:pt>
                <c:pt idx="2">
                  <c:v>0.63276836158192096</c:v>
                </c:pt>
                <c:pt idx="3">
                  <c:v>0.63144329896907203</c:v>
                </c:pt>
                <c:pt idx="4">
                  <c:v>0.68992248062015504</c:v>
                </c:pt>
                <c:pt idx="5">
                  <c:v>0.64690026954177904</c:v>
                </c:pt>
              </c:numCache>
            </c:numRef>
          </c:val>
          <c:smooth val="0"/>
        </c:ser>
        <c:ser>
          <c:idx val="1"/>
          <c:order val="1"/>
          <c:tx>
            <c:strRef>
              <c:f>Charts!$C$1</c:f>
              <c:strCache>
                <c:ptCount val="1"/>
                <c:pt idx="0">
                  <c:v>SD Unified</c:v>
                </c:pt>
              </c:strCache>
            </c:strRef>
          </c:tx>
          <c:marker>
            <c:symbol val="none"/>
          </c:marker>
          <c:cat>
            <c:strRef>
              <c:f>Charts!$A$2:$A$7</c:f>
              <c:strCache>
                <c:ptCount val="6"/>
                <c:pt idx="0">
                  <c:v>2007-2008</c:v>
                </c:pt>
                <c:pt idx="1">
                  <c:v>2008-2009</c:v>
                </c:pt>
                <c:pt idx="2">
                  <c:v>2009-2010</c:v>
                </c:pt>
                <c:pt idx="3">
                  <c:v>2010-2011</c:v>
                </c:pt>
                <c:pt idx="4">
                  <c:v>2011-2012</c:v>
                </c:pt>
                <c:pt idx="5">
                  <c:v>2012-2013</c:v>
                </c:pt>
              </c:strCache>
            </c:strRef>
          </c:cat>
          <c:val>
            <c:numRef>
              <c:f>Charts!$C$2:$C$7</c:f>
              <c:numCache>
                <c:formatCode>0.0%</c:formatCode>
                <c:ptCount val="6"/>
                <c:pt idx="0">
                  <c:v>0.68234954538894499</c:v>
                </c:pt>
                <c:pt idx="1">
                  <c:v>0.70111016225448297</c:v>
                </c:pt>
                <c:pt idx="2">
                  <c:v>0.67730639730639697</c:v>
                </c:pt>
                <c:pt idx="3">
                  <c:v>0.68835118339283397</c:v>
                </c:pt>
                <c:pt idx="4">
                  <c:v>0.68416242329285804</c:v>
                </c:pt>
                <c:pt idx="5">
                  <c:v>0.67846153846153801</c:v>
                </c:pt>
              </c:numCache>
            </c:numRef>
          </c:val>
          <c:smooth val="0"/>
        </c:ser>
        <c:dLbls>
          <c:dLblPos val="t"/>
          <c:showLegendKey val="0"/>
          <c:showVal val="1"/>
          <c:showCatName val="0"/>
          <c:showSerName val="0"/>
          <c:showPercent val="0"/>
          <c:showBubbleSize val="0"/>
        </c:dLbls>
        <c:marker val="1"/>
        <c:smooth val="0"/>
        <c:axId val="122569856"/>
        <c:axId val="122571392"/>
      </c:lineChart>
      <c:catAx>
        <c:axId val="122569856"/>
        <c:scaling>
          <c:orientation val="minMax"/>
        </c:scaling>
        <c:delete val="0"/>
        <c:axPos val="b"/>
        <c:majorTickMark val="none"/>
        <c:minorTickMark val="none"/>
        <c:tickLblPos val="nextTo"/>
        <c:crossAx val="122571392"/>
        <c:crosses val="autoZero"/>
        <c:auto val="1"/>
        <c:lblAlgn val="ctr"/>
        <c:lblOffset val="100"/>
        <c:noMultiLvlLbl val="0"/>
      </c:catAx>
      <c:valAx>
        <c:axId val="122571392"/>
        <c:scaling>
          <c:orientation val="minMax"/>
        </c:scaling>
        <c:delete val="1"/>
        <c:axPos val="l"/>
        <c:numFmt formatCode="0.0%" sourceLinked="1"/>
        <c:majorTickMark val="none"/>
        <c:minorTickMark val="none"/>
        <c:tickLblPos val="nextTo"/>
        <c:crossAx val="122569856"/>
        <c:crosses val="autoZero"/>
        <c:crossBetween val="between"/>
      </c:valAx>
    </c:plotArea>
    <c:legend>
      <c:legendPos val="b"/>
      <c:layout>
        <c:manualLayout>
          <c:xMode val="edge"/>
          <c:yMode val="edge"/>
          <c:x val="0.304576744980048"/>
          <c:y val="0.92883362140708003"/>
          <c:w val="0.39084640334592302"/>
          <c:h val="7.1166378592919799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249663041698E-2"/>
          <c:y val="4.3050735860505299E-2"/>
          <c:w val="0.96774435985195595"/>
          <c:h val="0.73603996639689695"/>
        </c:manualLayout>
      </c:layout>
      <c:barChart>
        <c:barDir val="col"/>
        <c:grouping val="stacked"/>
        <c:varyColors val="0"/>
        <c:ser>
          <c:idx val="0"/>
          <c:order val="0"/>
          <c:tx>
            <c:strRef>
              <c:f>Charts!$E$4</c:f>
              <c:strCache>
                <c:ptCount val="1"/>
                <c:pt idx="0">
                  <c:v>2 year institutions</c:v>
                </c:pt>
              </c:strCache>
            </c:strRef>
          </c:tx>
          <c:invertIfNegative val="0"/>
          <c:dLbls>
            <c:txPr>
              <a:bodyPr/>
              <a:lstStyle/>
              <a:p>
                <a:pPr>
                  <a:defRPr sz="1400">
                    <a:solidFill>
                      <a:schemeClr val="bg1"/>
                    </a:solidFill>
                  </a:defRPr>
                </a:pPr>
                <a:endParaRPr lang="en-US"/>
              </a:p>
            </c:txPr>
            <c:showLegendKey val="0"/>
            <c:showVal val="1"/>
            <c:showCatName val="0"/>
            <c:showSerName val="0"/>
            <c:showPercent val="0"/>
            <c:showBubbleSize val="0"/>
            <c:showLeaderLines val="0"/>
          </c:dLbls>
          <c:cat>
            <c:multiLvlStrRef>
              <c:f>Charts!$F$2:$V$3</c:f>
              <c:multiLvlStrCache>
                <c:ptCount val="17"/>
                <c:lvl>
                  <c:pt idx="0">
                    <c:v>Diamond District</c:v>
                  </c:pt>
                  <c:pt idx="1">
                    <c:v>SD Unified</c:v>
                  </c:pt>
                  <c:pt idx="3">
                    <c:v>Diamond District</c:v>
                  </c:pt>
                  <c:pt idx="4">
                    <c:v>SD Unified</c:v>
                  </c:pt>
                  <c:pt idx="6">
                    <c:v>Diamond District</c:v>
                  </c:pt>
                  <c:pt idx="7">
                    <c:v>SD Unified</c:v>
                  </c:pt>
                  <c:pt idx="9">
                    <c:v>Diamond District</c:v>
                  </c:pt>
                  <c:pt idx="10">
                    <c:v>SD Unified</c:v>
                  </c:pt>
                  <c:pt idx="12">
                    <c:v>Diamond District</c:v>
                  </c:pt>
                  <c:pt idx="13">
                    <c:v>SD Unified</c:v>
                  </c:pt>
                  <c:pt idx="15">
                    <c:v>Diamond District</c:v>
                  </c:pt>
                  <c:pt idx="16">
                    <c:v>SD Unified</c:v>
                  </c:pt>
                </c:lvl>
                <c:lvl>
                  <c:pt idx="0">
                    <c:v>2007-2008</c:v>
                  </c:pt>
                  <c:pt idx="2">
                    <c:v>-</c:v>
                  </c:pt>
                  <c:pt idx="3">
                    <c:v>2008-2009</c:v>
                  </c:pt>
                  <c:pt idx="5">
                    <c:v>-</c:v>
                  </c:pt>
                  <c:pt idx="6">
                    <c:v>2009-2010</c:v>
                  </c:pt>
                  <c:pt idx="8">
                    <c:v>-</c:v>
                  </c:pt>
                  <c:pt idx="9">
                    <c:v>2010-2011</c:v>
                  </c:pt>
                  <c:pt idx="11">
                    <c:v>-</c:v>
                  </c:pt>
                  <c:pt idx="12">
                    <c:v>2011-2012</c:v>
                  </c:pt>
                  <c:pt idx="14">
                    <c:v>-</c:v>
                  </c:pt>
                  <c:pt idx="15">
                    <c:v>2012-2013</c:v>
                  </c:pt>
                </c:lvl>
              </c:multiLvlStrCache>
            </c:multiLvlStrRef>
          </c:cat>
          <c:val>
            <c:numRef>
              <c:f>Charts!$F$4:$V$4</c:f>
              <c:numCache>
                <c:formatCode>0%</c:formatCode>
                <c:ptCount val="17"/>
                <c:pt idx="0">
                  <c:v>0.79032258064516103</c:v>
                </c:pt>
                <c:pt idx="1">
                  <c:v>0.55097292724196301</c:v>
                </c:pt>
                <c:pt idx="3">
                  <c:v>0.72189349112426004</c:v>
                </c:pt>
                <c:pt idx="4">
                  <c:v>0.56191636215996699</c:v>
                </c:pt>
                <c:pt idx="6">
                  <c:v>0.67410714285714302</c:v>
                </c:pt>
                <c:pt idx="7">
                  <c:v>0.587194273215351</c:v>
                </c:pt>
                <c:pt idx="9">
                  <c:v>0.628571428571429</c:v>
                </c:pt>
                <c:pt idx="10">
                  <c:v>0.55935459085670403</c:v>
                </c:pt>
                <c:pt idx="12">
                  <c:v>0.69662921348314599</c:v>
                </c:pt>
                <c:pt idx="13">
                  <c:v>0.56736641221374096</c:v>
                </c:pt>
                <c:pt idx="15">
                  <c:v>0.75416666666666599</c:v>
                </c:pt>
                <c:pt idx="16">
                  <c:v>0.55744520030234301</c:v>
                </c:pt>
              </c:numCache>
            </c:numRef>
          </c:val>
        </c:ser>
        <c:ser>
          <c:idx val="1"/>
          <c:order val="1"/>
          <c:tx>
            <c:strRef>
              <c:f>Charts!$E$5</c:f>
              <c:strCache>
                <c:ptCount val="1"/>
                <c:pt idx="0">
                  <c:v>4 year institutions</c:v>
                </c:pt>
              </c:strCache>
            </c:strRef>
          </c:tx>
          <c:invertIfNegative val="0"/>
          <c:dLbls>
            <c:txPr>
              <a:bodyPr/>
              <a:lstStyle/>
              <a:p>
                <a:pPr>
                  <a:defRPr sz="1400">
                    <a:solidFill>
                      <a:schemeClr val="bg1"/>
                    </a:solidFill>
                  </a:defRPr>
                </a:pPr>
                <a:endParaRPr lang="en-US"/>
              </a:p>
            </c:txPr>
            <c:showLegendKey val="0"/>
            <c:showVal val="1"/>
            <c:showCatName val="0"/>
            <c:showSerName val="0"/>
            <c:showPercent val="0"/>
            <c:showBubbleSize val="0"/>
            <c:showLeaderLines val="0"/>
          </c:dLbls>
          <c:cat>
            <c:multiLvlStrRef>
              <c:f>Charts!$F$2:$V$3</c:f>
              <c:multiLvlStrCache>
                <c:ptCount val="17"/>
                <c:lvl>
                  <c:pt idx="0">
                    <c:v>Diamond District</c:v>
                  </c:pt>
                  <c:pt idx="1">
                    <c:v>SD Unified</c:v>
                  </c:pt>
                  <c:pt idx="3">
                    <c:v>Diamond District</c:v>
                  </c:pt>
                  <c:pt idx="4">
                    <c:v>SD Unified</c:v>
                  </c:pt>
                  <c:pt idx="6">
                    <c:v>Diamond District</c:v>
                  </c:pt>
                  <c:pt idx="7">
                    <c:v>SD Unified</c:v>
                  </c:pt>
                  <c:pt idx="9">
                    <c:v>Diamond District</c:v>
                  </c:pt>
                  <c:pt idx="10">
                    <c:v>SD Unified</c:v>
                  </c:pt>
                  <c:pt idx="12">
                    <c:v>Diamond District</c:v>
                  </c:pt>
                  <c:pt idx="13">
                    <c:v>SD Unified</c:v>
                  </c:pt>
                  <c:pt idx="15">
                    <c:v>Diamond District</c:v>
                  </c:pt>
                  <c:pt idx="16">
                    <c:v>SD Unified</c:v>
                  </c:pt>
                </c:lvl>
                <c:lvl>
                  <c:pt idx="0">
                    <c:v>2007-2008</c:v>
                  </c:pt>
                  <c:pt idx="2">
                    <c:v>-</c:v>
                  </c:pt>
                  <c:pt idx="3">
                    <c:v>2008-2009</c:v>
                  </c:pt>
                  <c:pt idx="5">
                    <c:v>-</c:v>
                  </c:pt>
                  <c:pt idx="6">
                    <c:v>2009-2010</c:v>
                  </c:pt>
                  <c:pt idx="8">
                    <c:v>-</c:v>
                  </c:pt>
                  <c:pt idx="9">
                    <c:v>2010-2011</c:v>
                  </c:pt>
                  <c:pt idx="11">
                    <c:v>-</c:v>
                  </c:pt>
                  <c:pt idx="12">
                    <c:v>2011-2012</c:v>
                  </c:pt>
                  <c:pt idx="14">
                    <c:v>-</c:v>
                  </c:pt>
                  <c:pt idx="15">
                    <c:v>2012-2013</c:v>
                  </c:pt>
                </c:lvl>
              </c:multiLvlStrCache>
            </c:multiLvlStrRef>
          </c:cat>
          <c:val>
            <c:numRef>
              <c:f>Charts!$F$5:$V$5</c:f>
              <c:numCache>
                <c:formatCode>0%</c:formatCode>
                <c:ptCount val="17"/>
                <c:pt idx="0">
                  <c:v>0.209677419354839</c:v>
                </c:pt>
                <c:pt idx="1">
                  <c:v>0.44860406091370603</c:v>
                </c:pt>
                <c:pt idx="3">
                  <c:v>0.27218934911242598</c:v>
                </c:pt>
                <c:pt idx="4">
                  <c:v>0.43097848152659401</c:v>
                </c:pt>
                <c:pt idx="6">
                  <c:v>0.29910714285714302</c:v>
                </c:pt>
                <c:pt idx="7">
                  <c:v>0.40107377212169398</c:v>
                </c:pt>
                <c:pt idx="9">
                  <c:v>0.36326530612244901</c:v>
                </c:pt>
                <c:pt idx="10">
                  <c:v>0.43296196696119899</c:v>
                </c:pt>
                <c:pt idx="12">
                  <c:v>0.30337078651685401</c:v>
                </c:pt>
                <c:pt idx="13">
                  <c:v>0.43225190839694699</c:v>
                </c:pt>
                <c:pt idx="15">
                  <c:v>0.16666666666666699</c:v>
                </c:pt>
                <c:pt idx="16">
                  <c:v>0.44255479969765699</c:v>
                </c:pt>
              </c:numCache>
            </c:numRef>
          </c:val>
        </c:ser>
        <c:dLbls>
          <c:showLegendKey val="0"/>
          <c:showVal val="1"/>
          <c:showCatName val="0"/>
          <c:showSerName val="0"/>
          <c:showPercent val="0"/>
          <c:showBubbleSize val="0"/>
        </c:dLbls>
        <c:gapWidth val="10"/>
        <c:overlap val="100"/>
        <c:axId val="122002816"/>
        <c:axId val="122008320"/>
      </c:barChart>
      <c:catAx>
        <c:axId val="122002816"/>
        <c:scaling>
          <c:orientation val="minMax"/>
        </c:scaling>
        <c:delete val="0"/>
        <c:axPos val="b"/>
        <c:majorTickMark val="none"/>
        <c:minorTickMark val="none"/>
        <c:tickLblPos val="nextTo"/>
        <c:txPr>
          <a:bodyPr/>
          <a:lstStyle/>
          <a:p>
            <a:pPr>
              <a:defRPr sz="1050"/>
            </a:pPr>
            <a:endParaRPr lang="en-US"/>
          </a:p>
        </c:txPr>
        <c:crossAx val="122008320"/>
        <c:crosses val="autoZero"/>
        <c:auto val="1"/>
        <c:lblAlgn val="ctr"/>
        <c:lblOffset val="100"/>
        <c:noMultiLvlLbl val="0"/>
      </c:catAx>
      <c:valAx>
        <c:axId val="122008320"/>
        <c:scaling>
          <c:orientation val="minMax"/>
        </c:scaling>
        <c:delete val="1"/>
        <c:axPos val="l"/>
        <c:numFmt formatCode="0%" sourceLinked="1"/>
        <c:majorTickMark val="none"/>
        <c:minorTickMark val="none"/>
        <c:tickLblPos val="nextTo"/>
        <c:crossAx val="122002816"/>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Sheet3!$E$1</c:f>
              <c:strCache>
                <c:ptCount val="1"/>
                <c:pt idx="0">
                  <c:v>San Diego County</c:v>
                </c:pt>
              </c:strCache>
            </c:strRef>
          </c:tx>
          <c:spPr>
            <a:ln>
              <a:solidFill>
                <a:schemeClr val="accent2"/>
              </a:solidFill>
            </a:ln>
          </c:spPr>
          <c:marker>
            <c:symbol val="square"/>
            <c:size val="7"/>
            <c:spPr>
              <a:solidFill>
                <a:schemeClr val="accent2"/>
              </a:solidFill>
              <a:ln>
                <a:solidFill>
                  <a:schemeClr val="accent2"/>
                </a:solidFill>
              </a:ln>
            </c:spPr>
          </c:marker>
          <c:dLbls>
            <c:txPr>
              <a:bodyPr/>
              <a:lstStyle/>
              <a:p>
                <a:pPr>
                  <a:defRPr sz="1400"/>
                </a:pPr>
                <a:endParaRPr lang="en-US"/>
              </a:p>
            </c:txPr>
            <c:dLblPos val="b"/>
            <c:showLegendKey val="0"/>
            <c:showVal val="1"/>
            <c:showCatName val="0"/>
            <c:showSerName val="0"/>
            <c:showPercent val="0"/>
            <c:showBubbleSize val="0"/>
            <c:showLeaderLines val="0"/>
          </c:dLbls>
          <c:cat>
            <c:numRef>
              <c:f>Sheet3!$E$3:$E$12</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Sheet3!$J$3:$J$12</c:f>
              <c:numCache>
                <c:formatCode>_(* #,##0.00_);_(* \(#,##0.00\);_(* "-"??_);_(@_)</c:formatCode>
                <c:ptCount val="10"/>
                <c:pt idx="0">
                  <c:v>4.61126044551819</c:v>
                </c:pt>
                <c:pt idx="1">
                  <c:v>4.5571134530753188</c:v>
                </c:pt>
                <c:pt idx="2">
                  <c:v>4.4295654080237181</c:v>
                </c:pt>
                <c:pt idx="3">
                  <c:v>4.5569800935608313</c:v>
                </c:pt>
                <c:pt idx="4">
                  <c:v>4.2447478129145457</c:v>
                </c:pt>
                <c:pt idx="5">
                  <c:v>4.2347107265415236</c:v>
                </c:pt>
                <c:pt idx="6">
                  <c:v>3.7605243799253909</c:v>
                </c:pt>
                <c:pt idx="7">
                  <c:v>3.5332706423048901</c:v>
                </c:pt>
                <c:pt idx="8">
                  <c:v>3.8676948557836601</c:v>
                </c:pt>
                <c:pt idx="9">
                  <c:v>3.655348999326387</c:v>
                </c:pt>
              </c:numCache>
            </c:numRef>
          </c:val>
          <c:smooth val="0"/>
        </c:ser>
        <c:ser>
          <c:idx val="1"/>
          <c:order val="1"/>
          <c:tx>
            <c:strRef>
              <c:f>Sheet3!$L$1</c:f>
              <c:strCache>
                <c:ptCount val="1"/>
                <c:pt idx="0">
                  <c:v>Diamond District</c:v>
                </c:pt>
              </c:strCache>
            </c:strRef>
          </c:tx>
          <c:spPr>
            <a:ln>
              <a:solidFill>
                <a:schemeClr val="accent1"/>
              </a:solidFill>
            </a:ln>
          </c:spPr>
          <c:marker>
            <c:symbol val="diamond"/>
            <c:size val="7"/>
            <c:spPr>
              <a:solidFill>
                <a:schemeClr val="accent1"/>
              </a:solidFill>
              <a:ln>
                <a:solidFill>
                  <a:schemeClr val="accent1"/>
                </a:solidFill>
              </a:ln>
            </c:spPr>
          </c:marker>
          <c:dLbls>
            <c:txPr>
              <a:bodyPr/>
              <a:lstStyle/>
              <a:p>
                <a:pPr>
                  <a:defRPr sz="1400"/>
                </a:pPr>
                <a:endParaRPr lang="en-US"/>
              </a:p>
            </c:txPr>
            <c:dLblPos val="t"/>
            <c:showLegendKey val="0"/>
            <c:showVal val="1"/>
            <c:showCatName val="0"/>
            <c:showSerName val="0"/>
            <c:showPercent val="0"/>
            <c:showBubbleSize val="0"/>
            <c:showLeaderLines val="0"/>
          </c:dLbls>
          <c:cat>
            <c:numRef>
              <c:f>Sheet3!$E$3:$E$12</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Sheet3!$Q$3:$Q$12</c:f>
              <c:numCache>
                <c:formatCode>0.00</c:formatCode>
                <c:ptCount val="10"/>
                <c:pt idx="0">
                  <c:v>11.066999262200049</c:v>
                </c:pt>
                <c:pt idx="1">
                  <c:v>9.4333014220001381</c:v>
                </c:pt>
                <c:pt idx="2">
                  <c:v>9.6370958355641427</c:v>
                </c:pt>
                <c:pt idx="3">
                  <c:v>9.5146374575032198</c:v>
                </c:pt>
                <c:pt idx="4">
                  <c:v>8.9996298352766999</c:v>
                </c:pt>
                <c:pt idx="5">
                  <c:v>8.1418011140198114</c:v>
                </c:pt>
                <c:pt idx="6">
                  <c:v>6.9442847616638703</c:v>
                </c:pt>
                <c:pt idx="7">
                  <c:v>6.7971848421631771</c:v>
                </c:pt>
                <c:pt idx="8">
                  <c:v>6.753745414652542</c:v>
                </c:pt>
                <c:pt idx="9">
                  <c:v>6.9840040103905556</c:v>
                </c:pt>
              </c:numCache>
            </c:numRef>
          </c:val>
          <c:smooth val="0"/>
        </c:ser>
        <c:dLbls>
          <c:showLegendKey val="0"/>
          <c:showVal val="0"/>
          <c:showCatName val="0"/>
          <c:showSerName val="0"/>
          <c:showPercent val="0"/>
          <c:showBubbleSize val="0"/>
        </c:dLbls>
        <c:marker val="1"/>
        <c:smooth val="0"/>
        <c:axId val="122069376"/>
        <c:axId val="122070912"/>
      </c:lineChart>
      <c:catAx>
        <c:axId val="122069376"/>
        <c:scaling>
          <c:orientation val="minMax"/>
        </c:scaling>
        <c:delete val="0"/>
        <c:axPos val="b"/>
        <c:numFmt formatCode="General" sourceLinked="1"/>
        <c:majorTickMark val="out"/>
        <c:minorTickMark val="none"/>
        <c:tickLblPos val="nextTo"/>
        <c:txPr>
          <a:bodyPr/>
          <a:lstStyle/>
          <a:p>
            <a:pPr>
              <a:defRPr sz="1400"/>
            </a:pPr>
            <a:endParaRPr lang="en-US"/>
          </a:p>
        </c:txPr>
        <c:crossAx val="122070912"/>
        <c:crosses val="autoZero"/>
        <c:auto val="1"/>
        <c:lblAlgn val="ctr"/>
        <c:lblOffset val="100"/>
        <c:noMultiLvlLbl val="0"/>
      </c:catAx>
      <c:valAx>
        <c:axId val="122070912"/>
        <c:scaling>
          <c:orientation val="minMax"/>
        </c:scaling>
        <c:delete val="0"/>
        <c:axPos val="l"/>
        <c:numFmt formatCode="_(* #,##0.00_);_(* \(#,##0.00\);_(* &quot;-&quot;??_);_(@_)" sourceLinked="1"/>
        <c:majorTickMark val="out"/>
        <c:minorTickMark val="none"/>
        <c:tickLblPos val="nextTo"/>
        <c:txPr>
          <a:bodyPr/>
          <a:lstStyle/>
          <a:p>
            <a:pPr>
              <a:defRPr sz="1400"/>
            </a:pPr>
            <a:endParaRPr lang="en-US"/>
          </a:p>
        </c:txPr>
        <c:crossAx val="122069376"/>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strRef>
              <c:f>Sheet3!$M$17</c:f>
              <c:strCache>
                <c:ptCount val="1"/>
                <c:pt idx="0">
                  <c:v>Aggr. Assult</c:v>
                </c:pt>
              </c:strCache>
            </c:strRef>
          </c:tx>
          <c:invertIfNegative val="0"/>
          <c:cat>
            <c:numRef>
              <c:f>Sheet3!$L$18:$L$28</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Sheet3!$M$18:$M$28</c:f>
              <c:numCache>
                <c:formatCode>0%</c:formatCode>
                <c:ptCount val="11"/>
                <c:pt idx="0">
                  <c:v>0.77879133409350099</c:v>
                </c:pt>
                <c:pt idx="1">
                  <c:v>0.78412698412698401</c:v>
                </c:pt>
                <c:pt idx="2">
                  <c:v>0.72029702970297005</c:v>
                </c:pt>
                <c:pt idx="3">
                  <c:v>0.70531400966183599</c:v>
                </c:pt>
                <c:pt idx="4">
                  <c:v>0.70487804878048799</c:v>
                </c:pt>
                <c:pt idx="5">
                  <c:v>0.66452442159382996</c:v>
                </c:pt>
                <c:pt idx="6">
                  <c:v>0.65580736543909401</c:v>
                </c:pt>
                <c:pt idx="7">
                  <c:v>0.64238410596026496</c:v>
                </c:pt>
                <c:pt idx="8">
                  <c:v>0.71838111298482299</c:v>
                </c:pt>
                <c:pt idx="9">
                  <c:v>0.71065989847715805</c:v>
                </c:pt>
                <c:pt idx="10">
                  <c:v>0.72104404567699798</c:v>
                </c:pt>
              </c:numCache>
            </c:numRef>
          </c:val>
        </c:ser>
        <c:ser>
          <c:idx val="2"/>
          <c:order val="1"/>
          <c:tx>
            <c:strRef>
              <c:f>Sheet3!$N$17</c:f>
              <c:strCache>
                <c:ptCount val="1"/>
                <c:pt idx="0">
                  <c:v>Robbery</c:v>
                </c:pt>
              </c:strCache>
            </c:strRef>
          </c:tx>
          <c:invertIfNegative val="0"/>
          <c:cat>
            <c:numRef>
              <c:f>Sheet3!$L$18:$L$28</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Sheet3!$N$18:$N$28</c:f>
              <c:numCache>
                <c:formatCode>0%</c:formatCode>
                <c:ptCount val="11"/>
                <c:pt idx="0">
                  <c:v>0.16989737742303301</c:v>
                </c:pt>
                <c:pt idx="1">
                  <c:v>0.17460317460317501</c:v>
                </c:pt>
                <c:pt idx="2">
                  <c:v>0.22400990099009899</c:v>
                </c:pt>
                <c:pt idx="3">
                  <c:v>0.24275362318840599</c:v>
                </c:pt>
                <c:pt idx="4">
                  <c:v>0.25487804878048798</c:v>
                </c:pt>
                <c:pt idx="5">
                  <c:v>0.27249357326478202</c:v>
                </c:pt>
                <c:pt idx="6">
                  <c:v>0.28753541076487299</c:v>
                </c:pt>
                <c:pt idx="7">
                  <c:v>0.30960264900662299</c:v>
                </c:pt>
                <c:pt idx="8">
                  <c:v>0.22934232715008401</c:v>
                </c:pt>
                <c:pt idx="9">
                  <c:v>0.23011844331641301</c:v>
                </c:pt>
                <c:pt idx="10">
                  <c:v>0.231647634584013</c:v>
                </c:pt>
              </c:numCache>
            </c:numRef>
          </c:val>
        </c:ser>
        <c:ser>
          <c:idx val="1"/>
          <c:order val="2"/>
          <c:tx>
            <c:strRef>
              <c:f>Sheet3!$O$17</c:f>
              <c:strCache>
                <c:ptCount val="1"/>
                <c:pt idx="0">
                  <c:v>Rape</c:v>
                </c:pt>
              </c:strCache>
            </c:strRef>
          </c:tx>
          <c:invertIfNegative val="0"/>
          <c:dLbls>
            <c:dLbl>
              <c:idx val="0"/>
              <c:layout>
                <c:manualLayout>
                  <c:x val="1.54320987654321E-3"/>
                  <c:y val="-4.6296296296296302E-3"/>
                </c:manualLayout>
              </c:layout>
              <c:showLegendKey val="0"/>
              <c:showVal val="1"/>
              <c:showCatName val="0"/>
              <c:showSerName val="0"/>
              <c:showPercent val="0"/>
              <c:showBubbleSize val="0"/>
            </c:dLbl>
            <c:txPr>
              <a:bodyPr/>
              <a:lstStyle/>
              <a:p>
                <a:pPr>
                  <a:defRPr>
                    <a:solidFill>
                      <a:schemeClr val="bg1"/>
                    </a:solidFill>
                  </a:defRPr>
                </a:pPr>
                <a:endParaRPr lang="en-US"/>
              </a:p>
            </c:txPr>
            <c:showLegendKey val="0"/>
            <c:showVal val="1"/>
            <c:showCatName val="0"/>
            <c:showSerName val="0"/>
            <c:showPercent val="0"/>
            <c:showBubbleSize val="0"/>
            <c:showLeaderLines val="0"/>
          </c:dLbls>
          <c:cat>
            <c:numRef>
              <c:f>Sheet3!$L$18:$L$28</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Sheet3!$O$18:$O$28</c:f>
              <c:numCache>
                <c:formatCode>0%</c:formatCode>
                <c:ptCount val="11"/>
                <c:pt idx="0">
                  <c:v>3.4207525655644201E-2</c:v>
                </c:pt>
                <c:pt idx="1">
                  <c:v>2.75132275132275E-2</c:v>
                </c:pt>
                <c:pt idx="2">
                  <c:v>3.5891089108910902E-2</c:v>
                </c:pt>
                <c:pt idx="3">
                  <c:v>2.8985507246376802E-2</c:v>
                </c:pt>
                <c:pt idx="4">
                  <c:v>2.4390243902439001E-2</c:v>
                </c:pt>
                <c:pt idx="5">
                  <c:v>4.4987146529563003E-2</c:v>
                </c:pt>
                <c:pt idx="6">
                  <c:v>4.67422096317281E-2</c:v>
                </c:pt>
                <c:pt idx="7">
                  <c:v>4.4701986754966901E-2</c:v>
                </c:pt>
                <c:pt idx="8">
                  <c:v>3.87858347386172E-2</c:v>
                </c:pt>
                <c:pt idx="9">
                  <c:v>4.0609137055837602E-2</c:v>
                </c:pt>
                <c:pt idx="10">
                  <c:v>3.2626427406198998E-2</c:v>
                </c:pt>
              </c:numCache>
            </c:numRef>
          </c:val>
        </c:ser>
        <c:ser>
          <c:idx val="0"/>
          <c:order val="3"/>
          <c:tx>
            <c:strRef>
              <c:f>Sheet3!$P$17</c:f>
              <c:strCache>
                <c:ptCount val="1"/>
                <c:pt idx="0">
                  <c:v>Murder</c:v>
                </c:pt>
              </c:strCache>
            </c:strRef>
          </c:tx>
          <c:spPr>
            <a:solidFill>
              <a:schemeClr val="accent6"/>
            </a:solidFill>
          </c:spPr>
          <c:invertIfNegative val="0"/>
          <c:dLbls>
            <c:dLbl>
              <c:idx val="0"/>
              <c:layout>
                <c:manualLayout>
                  <c:x val="0"/>
                  <c:y val="-2.5912838633686701E-2"/>
                </c:manualLayout>
              </c:layout>
              <c:showLegendKey val="0"/>
              <c:showVal val="1"/>
              <c:showCatName val="0"/>
              <c:showSerName val="0"/>
              <c:showPercent val="0"/>
              <c:showBubbleSize val="0"/>
            </c:dLbl>
            <c:dLbl>
              <c:idx val="1"/>
              <c:layout>
                <c:manualLayout>
                  <c:x val="-3.08641975308642E-3"/>
                  <c:y val="-2.5912838633686701E-2"/>
                </c:manualLayout>
              </c:layout>
              <c:showLegendKey val="0"/>
              <c:showVal val="1"/>
              <c:showCatName val="0"/>
              <c:showSerName val="0"/>
              <c:showPercent val="0"/>
              <c:showBubbleSize val="0"/>
            </c:dLbl>
            <c:dLbl>
              <c:idx val="2"/>
              <c:layout>
                <c:manualLayout>
                  <c:x val="0"/>
                  <c:y val="-2.8268551236749099E-2"/>
                </c:manualLayout>
              </c:layout>
              <c:showLegendKey val="0"/>
              <c:showVal val="1"/>
              <c:showCatName val="0"/>
              <c:showSerName val="0"/>
              <c:showPercent val="0"/>
              <c:showBubbleSize val="0"/>
            </c:dLbl>
            <c:dLbl>
              <c:idx val="3"/>
              <c:layout>
                <c:manualLayout>
                  <c:x val="-3.08641975308642E-3"/>
                  <c:y val="-2.8268551236749099E-2"/>
                </c:manualLayout>
              </c:layout>
              <c:showLegendKey val="0"/>
              <c:showVal val="1"/>
              <c:showCatName val="0"/>
              <c:showSerName val="0"/>
              <c:showPercent val="0"/>
              <c:showBubbleSize val="0"/>
            </c:dLbl>
            <c:dLbl>
              <c:idx val="4"/>
              <c:layout>
                <c:manualLayout>
                  <c:x val="0"/>
                  <c:y val="-2.5912838633686701E-2"/>
                </c:manualLayout>
              </c:layout>
              <c:showLegendKey val="0"/>
              <c:showVal val="1"/>
              <c:showCatName val="0"/>
              <c:showSerName val="0"/>
              <c:showPercent val="0"/>
              <c:showBubbleSize val="0"/>
            </c:dLbl>
            <c:dLbl>
              <c:idx val="5"/>
              <c:layout>
                <c:manualLayout>
                  <c:x val="-3.08641975308642E-3"/>
                  <c:y val="-2.5912838633686701E-2"/>
                </c:manualLayout>
              </c:layout>
              <c:showLegendKey val="0"/>
              <c:showVal val="1"/>
              <c:showCatName val="0"/>
              <c:showSerName val="0"/>
              <c:showPercent val="0"/>
              <c:showBubbleSize val="0"/>
            </c:dLbl>
            <c:dLbl>
              <c:idx val="6"/>
              <c:layout>
                <c:manualLayout>
                  <c:x val="0"/>
                  <c:y val="-2.3557126030624299E-2"/>
                </c:manualLayout>
              </c:layout>
              <c:showLegendKey val="0"/>
              <c:showVal val="1"/>
              <c:showCatName val="0"/>
              <c:showSerName val="0"/>
              <c:showPercent val="0"/>
              <c:showBubbleSize val="0"/>
            </c:dLbl>
            <c:dLbl>
              <c:idx val="7"/>
              <c:layout>
                <c:manualLayout>
                  <c:x val="-3.08641975308642E-3"/>
                  <c:y val="-2.1201413427561801E-2"/>
                </c:manualLayout>
              </c:layout>
              <c:showLegendKey val="0"/>
              <c:showVal val="1"/>
              <c:showCatName val="0"/>
              <c:showSerName val="0"/>
              <c:showPercent val="0"/>
              <c:showBubbleSize val="0"/>
            </c:dLbl>
            <c:dLbl>
              <c:idx val="8"/>
              <c:layout>
                <c:manualLayout>
                  <c:x val="0"/>
                  <c:y val="-2.5912838633686701E-2"/>
                </c:manualLayout>
              </c:layout>
              <c:showLegendKey val="0"/>
              <c:showVal val="1"/>
              <c:showCatName val="0"/>
              <c:showSerName val="0"/>
              <c:showPercent val="0"/>
              <c:showBubbleSize val="0"/>
            </c:dLbl>
            <c:dLbl>
              <c:idx val="9"/>
              <c:layout>
                <c:manualLayout>
                  <c:x val="-3.0864197530863099E-3"/>
                  <c:y val="-2.8268551236749099E-2"/>
                </c:manualLayout>
              </c:layout>
              <c:showLegendKey val="0"/>
              <c:showVal val="1"/>
              <c:showCatName val="0"/>
              <c:showSerName val="0"/>
              <c:showPercent val="0"/>
              <c:showBubbleSize val="0"/>
            </c:dLbl>
            <c:dLbl>
              <c:idx val="10"/>
              <c:layout>
                <c:manualLayout>
                  <c:x val="0"/>
                  <c:y val="-2.591283863368670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Sheet3!$L$18:$L$28</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Sheet3!$P$18:$P$28</c:f>
              <c:numCache>
                <c:formatCode>0%</c:formatCode>
                <c:ptCount val="11"/>
                <c:pt idx="0">
                  <c:v>1.7103762827822101E-2</c:v>
                </c:pt>
                <c:pt idx="1">
                  <c:v>1.37566137566138E-2</c:v>
                </c:pt>
                <c:pt idx="2">
                  <c:v>1.9801980198019799E-2</c:v>
                </c:pt>
                <c:pt idx="3">
                  <c:v>2.2946859903381599E-2</c:v>
                </c:pt>
                <c:pt idx="4">
                  <c:v>1.5853658536585401E-2</c:v>
                </c:pt>
                <c:pt idx="5">
                  <c:v>1.7994858611825201E-2</c:v>
                </c:pt>
                <c:pt idx="6">
                  <c:v>9.9150141643059506E-3</c:v>
                </c:pt>
                <c:pt idx="7">
                  <c:v>6.6225165562913899E-3</c:v>
                </c:pt>
                <c:pt idx="8">
                  <c:v>1.34907251264755E-2</c:v>
                </c:pt>
                <c:pt idx="9">
                  <c:v>1.8612521150592198E-2</c:v>
                </c:pt>
                <c:pt idx="10">
                  <c:v>1.46818923327896E-2</c:v>
                </c:pt>
              </c:numCache>
            </c:numRef>
          </c:val>
        </c:ser>
        <c:dLbls>
          <c:showLegendKey val="0"/>
          <c:showVal val="1"/>
          <c:showCatName val="0"/>
          <c:showSerName val="0"/>
          <c:showPercent val="0"/>
          <c:showBubbleSize val="0"/>
        </c:dLbls>
        <c:gapWidth val="75"/>
        <c:overlap val="100"/>
        <c:axId val="122136064"/>
        <c:axId val="122137600"/>
      </c:barChart>
      <c:catAx>
        <c:axId val="122136064"/>
        <c:scaling>
          <c:orientation val="minMax"/>
        </c:scaling>
        <c:delete val="0"/>
        <c:axPos val="b"/>
        <c:numFmt formatCode="General" sourceLinked="1"/>
        <c:majorTickMark val="none"/>
        <c:minorTickMark val="none"/>
        <c:tickLblPos val="nextTo"/>
        <c:crossAx val="122137600"/>
        <c:crosses val="autoZero"/>
        <c:auto val="1"/>
        <c:lblAlgn val="ctr"/>
        <c:lblOffset val="100"/>
        <c:noMultiLvlLbl val="0"/>
      </c:catAx>
      <c:valAx>
        <c:axId val="122137600"/>
        <c:scaling>
          <c:orientation val="minMax"/>
        </c:scaling>
        <c:delete val="1"/>
        <c:axPos val="l"/>
        <c:numFmt formatCode="0%" sourceLinked="1"/>
        <c:majorTickMark val="none"/>
        <c:minorTickMark val="none"/>
        <c:tickLblPos val="nextTo"/>
        <c:crossAx val="122136064"/>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Sheet3!$E$1</c:f>
              <c:strCache>
                <c:ptCount val="1"/>
                <c:pt idx="0">
                  <c:v>San Diego County</c:v>
                </c:pt>
              </c:strCache>
            </c:strRef>
          </c:tx>
          <c:spPr>
            <a:ln>
              <a:solidFill>
                <a:schemeClr val="accent2"/>
              </a:solidFill>
            </a:ln>
          </c:spPr>
          <c:marker>
            <c:symbol val="square"/>
            <c:size val="7"/>
            <c:spPr>
              <a:solidFill>
                <a:schemeClr val="accent2"/>
              </a:solidFill>
              <a:ln>
                <a:solidFill>
                  <a:schemeClr val="accent2"/>
                </a:solidFill>
              </a:ln>
            </c:spPr>
          </c:marker>
          <c:dLbls>
            <c:txPr>
              <a:bodyPr/>
              <a:lstStyle/>
              <a:p>
                <a:pPr>
                  <a:defRPr sz="1400"/>
                </a:pPr>
                <a:endParaRPr lang="en-US"/>
              </a:p>
            </c:txPr>
            <c:dLblPos val="t"/>
            <c:showLegendKey val="0"/>
            <c:showVal val="1"/>
            <c:showCatName val="0"/>
            <c:showSerName val="0"/>
            <c:showPercent val="0"/>
            <c:showBubbleSize val="0"/>
            <c:showLeaderLines val="0"/>
          </c:dLbls>
          <c:cat>
            <c:numRef>
              <c:f>Sheet3!$E$3:$E$12</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Sheet3!$K$3:$K$12</c:f>
              <c:numCache>
                <c:formatCode>_(* #,##0.00_);_(* \(#,##0.00\);_(* "-"??_);_(@_)</c:formatCode>
                <c:ptCount val="10"/>
                <c:pt idx="0">
                  <c:v>32.353905601385762</c:v>
                </c:pt>
                <c:pt idx="1">
                  <c:v>32.119243646164527</c:v>
                </c:pt>
                <c:pt idx="2">
                  <c:v>30.455301124322741</c:v>
                </c:pt>
                <c:pt idx="3">
                  <c:v>29.956541270785131</c:v>
                </c:pt>
                <c:pt idx="4">
                  <c:v>27.795134944598669</c:v>
                </c:pt>
                <c:pt idx="5">
                  <c:v>22.782332540147671</c:v>
                </c:pt>
                <c:pt idx="6">
                  <c:v>21.920238760991211</c:v>
                </c:pt>
                <c:pt idx="7">
                  <c:v>20.89248060696897</c:v>
                </c:pt>
                <c:pt idx="8">
                  <c:v>22.285989522289661</c:v>
                </c:pt>
                <c:pt idx="9">
                  <c:v>22.34254699258263</c:v>
                </c:pt>
              </c:numCache>
            </c:numRef>
          </c:val>
          <c:smooth val="0"/>
        </c:ser>
        <c:ser>
          <c:idx val="1"/>
          <c:order val="1"/>
          <c:tx>
            <c:strRef>
              <c:f>Sheet3!$L$1</c:f>
              <c:strCache>
                <c:ptCount val="1"/>
                <c:pt idx="0">
                  <c:v>Diamond District</c:v>
                </c:pt>
              </c:strCache>
            </c:strRef>
          </c:tx>
          <c:spPr>
            <a:ln>
              <a:solidFill>
                <a:schemeClr val="accent1"/>
              </a:solidFill>
            </a:ln>
          </c:spPr>
          <c:marker>
            <c:symbol val="diamond"/>
            <c:size val="7"/>
            <c:spPr>
              <a:solidFill>
                <a:schemeClr val="accent1"/>
              </a:solidFill>
              <a:ln>
                <a:solidFill>
                  <a:schemeClr val="accent1"/>
                </a:solidFill>
              </a:ln>
            </c:spPr>
          </c:marker>
          <c:dLbls>
            <c:txPr>
              <a:bodyPr/>
              <a:lstStyle/>
              <a:p>
                <a:pPr>
                  <a:defRPr sz="1400"/>
                </a:pPr>
                <a:endParaRPr lang="en-US"/>
              </a:p>
            </c:txPr>
            <c:dLblPos val="b"/>
            <c:showLegendKey val="0"/>
            <c:showVal val="1"/>
            <c:showCatName val="0"/>
            <c:showSerName val="0"/>
            <c:showPercent val="0"/>
            <c:showBubbleSize val="0"/>
            <c:showLeaderLines val="0"/>
          </c:dLbls>
          <c:cat>
            <c:numRef>
              <c:f>Sheet3!$E$3:$E$12</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Sheet3!$R$3:$R$12</c:f>
              <c:numCache>
                <c:formatCode>0.00</c:formatCode>
                <c:ptCount val="10"/>
                <c:pt idx="0">
                  <c:v>26.525664898289001</c:v>
                </c:pt>
                <c:pt idx="1">
                  <c:v>27.809559390104379</c:v>
                </c:pt>
                <c:pt idx="2">
                  <c:v>26.46709653390441</c:v>
                </c:pt>
                <c:pt idx="3">
                  <c:v>24.796073471566309</c:v>
                </c:pt>
                <c:pt idx="4">
                  <c:v>24.73163057560614</c:v>
                </c:pt>
                <c:pt idx="5">
                  <c:v>21.081037445365741</c:v>
                </c:pt>
                <c:pt idx="6">
                  <c:v>20.80985996458875</c:v>
                </c:pt>
                <c:pt idx="7">
                  <c:v>17.732284908644921</c:v>
                </c:pt>
                <c:pt idx="8">
                  <c:v>19.004193950198271</c:v>
                </c:pt>
                <c:pt idx="9">
                  <c:v>19.208859317322151</c:v>
                </c:pt>
              </c:numCache>
            </c:numRef>
          </c:val>
          <c:smooth val="0"/>
        </c:ser>
        <c:dLbls>
          <c:showLegendKey val="0"/>
          <c:showVal val="0"/>
          <c:showCatName val="0"/>
          <c:showSerName val="0"/>
          <c:showPercent val="0"/>
          <c:showBubbleSize val="0"/>
        </c:dLbls>
        <c:marker val="1"/>
        <c:smooth val="0"/>
        <c:axId val="138587136"/>
        <c:axId val="138597120"/>
      </c:lineChart>
      <c:catAx>
        <c:axId val="138587136"/>
        <c:scaling>
          <c:orientation val="minMax"/>
        </c:scaling>
        <c:delete val="0"/>
        <c:axPos val="b"/>
        <c:numFmt formatCode="General" sourceLinked="1"/>
        <c:majorTickMark val="out"/>
        <c:minorTickMark val="none"/>
        <c:tickLblPos val="nextTo"/>
        <c:txPr>
          <a:bodyPr/>
          <a:lstStyle/>
          <a:p>
            <a:pPr>
              <a:defRPr sz="1400"/>
            </a:pPr>
            <a:endParaRPr lang="en-US"/>
          </a:p>
        </c:txPr>
        <c:crossAx val="138597120"/>
        <c:crosses val="autoZero"/>
        <c:auto val="1"/>
        <c:lblAlgn val="ctr"/>
        <c:lblOffset val="100"/>
        <c:noMultiLvlLbl val="0"/>
      </c:catAx>
      <c:valAx>
        <c:axId val="138597120"/>
        <c:scaling>
          <c:orientation val="minMax"/>
        </c:scaling>
        <c:delete val="0"/>
        <c:axPos val="l"/>
        <c:numFmt formatCode="_(* #,##0.00_);_(* \(#,##0.00\);_(* &quot;-&quot;??_);_(@_)" sourceLinked="1"/>
        <c:majorTickMark val="out"/>
        <c:minorTickMark val="none"/>
        <c:tickLblPos val="nextTo"/>
        <c:txPr>
          <a:bodyPr/>
          <a:lstStyle/>
          <a:p>
            <a:pPr>
              <a:defRPr sz="1400"/>
            </a:pPr>
            <a:endParaRPr lang="en-US"/>
          </a:p>
        </c:txPr>
        <c:crossAx val="138587136"/>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Chart!$A$7</c:f>
              <c:strCache>
                <c:ptCount val="1"/>
                <c:pt idx="0">
                  <c:v>City of San Diego</c:v>
                </c:pt>
              </c:strCache>
            </c:strRef>
          </c:tx>
          <c:spPr>
            <a:solidFill>
              <a:schemeClr val="tx2"/>
            </a:solidFill>
          </c:spPr>
          <c:invertIfNegative val="0"/>
          <c:dLbls>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cat>
            <c:strRef>
              <c:f>Chart!$B$6:$C$6</c:f>
              <c:strCache>
                <c:ptCount val="2"/>
                <c:pt idx="0">
                  <c:v>Narcotics Incidents Number</c:v>
                </c:pt>
                <c:pt idx="1">
                  <c:v>Alcohol Incidents Number</c:v>
                </c:pt>
              </c:strCache>
            </c:strRef>
          </c:cat>
          <c:val>
            <c:numRef>
              <c:f>Chart!$B$7:$C$7</c:f>
              <c:numCache>
                <c:formatCode>0.00</c:formatCode>
                <c:ptCount val="2"/>
                <c:pt idx="0">
                  <c:v>5.9614253597190281</c:v>
                </c:pt>
                <c:pt idx="1">
                  <c:v>9.4781069186098392</c:v>
                </c:pt>
              </c:numCache>
            </c:numRef>
          </c:val>
        </c:ser>
        <c:ser>
          <c:idx val="1"/>
          <c:order val="1"/>
          <c:tx>
            <c:strRef>
              <c:f>Chart!$A$8</c:f>
              <c:strCache>
                <c:ptCount val="1"/>
                <c:pt idx="0">
                  <c:v>Diamond District</c:v>
                </c:pt>
              </c:strCache>
            </c:strRef>
          </c:tx>
          <c:spPr>
            <a:solidFill>
              <a:schemeClr val="accent1"/>
            </a:solidFill>
          </c:spPr>
          <c:invertIfNegative val="0"/>
          <c:dLbls>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cat>
            <c:strRef>
              <c:f>Chart!$B$6:$C$6</c:f>
              <c:strCache>
                <c:ptCount val="2"/>
                <c:pt idx="0">
                  <c:v>Narcotics Incidents Number</c:v>
                </c:pt>
                <c:pt idx="1">
                  <c:v>Alcohol Incidents Number</c:v>
                </c:pt>
              </c:strCache>
            </c:strRef>
          </c:cat>
          <c:val>
            <c:numRef>
              <c:f>Chart!$B$8:$C$8</c:f>
              <c:numCache>
                <c:formatCode>0.00</c:formatCode>
                <c:ptCount val="2"/>
                <c:pt idx="0">
                  <c:v>4.8762703367816611</c:v>
                </c:pt>
                <c:pt idx="1">
                  <c:v>3.3495875677892721</c:v>
                </c:pt>
              </c:numCache>
            </c:numRef>
          </c:val>
        </c:ser>
        <c:dLbls>
          <c:dLblPos val="outEnd"/>
          <c:showLegendKey val="0"/>
          <c:showVal val="1"/>
          <c:showCatName val="0"/>
          <c:showSerName val="0"/>
          <c:showPercent val="0"/>
          <c:showBubbleSize val="0"/>
        </c:dLbls>
        <c:gapWidth val="150"/>
        <c:overlap val="-25"/>
        <c:axId val="138659712"/>
        <c:axId val="138661248"/>
      </c:barChart>
      <c:catAx>
        <c:axId val="138659712"/>
        <c:scaling>
          <c:orientation val="minMax"/>
        </c:scaling>
        <c:delete val="0"/>
        <c:axPos val="l"/>
        <c:majorTickMark val="none"/>
        <c:minorTickMark val="none"/>
        <c:tickLblPos val="nextTo"/>
        <c:crossAx val="138661248"/>
        <c:crosses val="autoZero"/>
        <c:auto val="1"/>
        <c:lblAlgn val="ctr"/>
        <c:lblOffset val="100"/>
        <c:noMultiLvlLbl val="0"/>
      </c:catAx>
      <c:valAx>
        <c:axId val="138661248"/>
        <c:scaling>
          <c:orientation val="minMax"/>
        </c:scaling>
        <c:delete val="1"/>
        <c:axPos val="b"/>
        <c:numFmt formatCode="0.00" sourceLinked="1"/>
        <c:majorTickMark val="out"/>
        <c:minorTickMark val="none"/>
        <c:tickLblPos val="nextTo"/>
        <c:crossAx val="138659712"/>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Deaths!$A$23</c:f>
              <c:strCache>
                <c:ptCount val="1"/>
                <c:pt idx="0">
                  <c:v>Diamond District (n=1,220)</c:v>
                </c:pt>
              </c:strCache>
            </c:strRef>
          </c:tx>
          <c:cat>
            <c:strRef>
              <c:f>Deaths!$B$22:$L$22</c:f>
              <c:strCache>
                <c:ptCount val="11"/>
                <c:pt idx="0">
                  <c:v>&lt;1</c:v>
                </c:pt>
                <c:pt idx="1">
                  <c:v>1-4</c:v>
                </c:pt>
                <c:pt idx="2">
                  <c:v>5-14</c:v>
                </c:pt>
                <c:pt idx="3">
                  <c:v>15-24</c:v>
                </c:pt>
                <c:pt idx="4">
                  <c:v>25-34</c:v>
                </c:pt>
                <c:pt idx="5">
                  <c:v>35-44</c:v>
                </c:pt>
                <c:pt idx="6">
                  <c:v>45-54</c:v>
                </c:pt>
                <c:pt idx="7">
                  <c:v>55-64</c:v>
                </c:pt>
                <c:pt idx="8">
                  <c:v>65-74</c:v>
                </c:pt>
                <c:pt idx="9">
                  <c:v>75-84</c:v>
                </c:pt>
                <c:pt idx="10">
                  <c:v>85+</c:v>
                </c:pt>
              </c:strCache>
            </c:strRef>
          </c:cat>
          <c:val>
            <c:numRef>
              <c:f>Deaths!$B$23:$L$23</c:f>
              <c:numCache>
                <c:formatCode>0%</c:formatCode>
                <c:ptCount val="11"/>
                <c:pt idx="0">
                  <c:v>1.8852459016393399E-2</c:v>
                </c:pt>
                <c:pt idx="1">
                  <c:v>8.1967213114754098E-4</c:v>
                </c:pt>
                <c:pt idx="2">
                  <c:v>4.9180327868852498E-3</c:v>
                </c:pt>
                <c:pt idx="3">
                  <c:v>2.1311475409836099E-2</c:v>
                </c:pt>
                <c:pt idx="4">
                  <c:v>1.8852459016393399E-2</c:v>
                </c:pt>
                <c:pt idx="5">
                  <c:v>3.6065573770491799E-2</c:v>
                </c:pt>
                <c:pt idx="6">
                  <c:v>8.3606557377049195E-2</c:v>
                </c:pt>
                <c:pt idx="7">
                  <c:v>0.181147540983607</c:v>
                </c:pt>
                <c:pt idx="8">
                  <c:v>0.15491803278688501</c:v>
                </c:pt>
                <c:pt idx="9">
                  <c:v>0.23852459016393401</c:v>
                </c:pt>
                <c:pt idx="10">
                  <c:v>0.24098360655737699</c:v>
                </c:pt>
              </c:numCache>
            </c:numRef>
          </c:val>
          <c:smooth val="0"/>
        </c:ser>
        <c:ser>
          <c:idx val="1"/>
          <c:order val="1"/>
          <c:tx>
            <c:strRef>
              <c:f>Deaths!$A$24</c:f>
              <c:strCache>
                <c:ptCount val="1"/>
                <c:pt idx="0">
                  <c:v>San Diego County (n=19,925)</c:v>
                </c:pt>
              </c:strCache>
            </c:strRef>
          </c:tx>
          <c:cat>
            <c:strRef>
              <c:f>Deaths!$B$22:$L$22</c:f>
              <c:strCache>
                <c:ptCount val="11"/>
                <c:pt idx="0">
                  <c:v>&lt;1</c:v>
                </c:pt>
                <c:pt idx="1">
                  <c:v>1-4</c:v>
                </c:pt>
                <c:pt idx="2">
                  <c:v>5-14</c:v>
                </c:pt>
                <c:pt idx="3">
                  <c:v>15-24</c:v>
                </c:pt>
                <c:pt idx="4">
                  <c:v>25-34</c:v>
                </c:pt>
                <c:pt idx="5">
                  <c:v>35-44</c:v>
                </c:pt>
                <c:pt idx="6">
                  <c:v>45-54</c:v>
                </c:pt>
                <c:pt idx="7">
                  <c:v>55-64</c:v>
                </c:pt>
                <c:pt idx="8">
                  <c:v>65-74</c:v>
                </c:pt>
                <c:pt idx="9">
                  <c:v>75-84</c:v>
                </c:pt>
                <c:pt idx="10">
                  <c:v>85+</c:v>
                </c:pt>
              </c:strCache>
            </c:strRef>
          </c:cat>
          <c:val>
            <c:numRef>
              <c:f>Deaths!$B$24:$L$24</c:f>
              <c:numCache>
                <c:formatCode>0%</c:formatCode>
                <c:ptCount val="11"/>
                <c:pt idx="0">
                  <c:v>8.7829360100376407E-3</c:v>
                </c:pt>
                <c:pt idx="1">
                  <c:v>1.25470514429109E-3</c:v>
                </c:pt>
                <c:pt idx="2">
                  <c:v>2.50941028858218E-3</c:v>
                </c:pt>
                <c:pt idx="3">
                  <c:v>1.11417816813049E-2</c:v>
                </c:pt>
                <c:pt idx="4">
                  <c:v>1.7164366373902101E-2</c:v>
                </c:pt>
                <c:pt idx="5">
                  <c:v>2.5043914680050201E-2</c:v>
                </c:pt>
                <c:pt idx="6">
                  <c:v>6.3488080301129193E-2</c:v>
                </c:pt>
                <c:pt idx="7">
                  <c:v>0.122007528230866</c:v>
                </c:pt>
                <c:pt idx="8">
                  <c:v>0.145897114178168</c:v>
                </c:pt>
                <c:pt idx="9">
                  <c:v>0.242509410288582</c:v>
                </c:pt>
                <c:pt idx="10">
                  <c:v>0.360200752823087</c:v>
                </c:pt>
              </c:numCache>
            </c:numRef>
          </c:val>
          <c:smooth val="0"/>
        </c:ser>
        <c:dLbls>
          <c:showLegendKey val="0"/>
          <c:showVal val="0"/>
          <c:showCatName val="0"/>
          <c:showSerName val="0"/>
          <c:showPercent val="0"/>
          <c:showBubbleSize val="0"/>
        </c:dLbls>
        <c:marker val="1"/>
        <c:smooth val="0"/>
        <c:axId val="138702208"/>
        <c:axId val="138716288"/>
      </c:lineChart>
      <c:catAx>
        <c:axId val="138702208"/>
        <c:scaling>
          <c:orientation val="minMax"/>
        </c:scaling>
        <c:delete val="0"/>
        <c:axPos val="b"/>
        <c:majorTickMark val="none"/>
        <c:minorTickMark val="none"/>
        <c:tickLblPos val="nextTo"/>
        <c:crossAx val="138716288"/>
        <c:crosses val="autoZero"/>
        <c:auto val="1"/>
        <c:lblAlgn val="ctr"/>
        <c:lblOffset val="100"/>
        <c:noMultiLvlLbl val="0"/>
      </c:catAx>
      <c:valAx>
        <c:axId val="138716288"/>
        <c:scaling>
          <c:orientation val="minMax"/>
        </c:scaling>
        <c:delete val="0"/>
        <c:axPos val="l"/>
        <c:majorGridlines/>
        <c:title>
          <c:tx>
            <c:rich>
              <a:bodyPr/>
              <a:lstStyle/>
              <a:p>
                <a:pPr>
                  <a:defRPr/>
                </a:pPr>
                <a:r>
                  <a:rPr lang="en-US" dirty="0"/>
                  <a:t>Percentage</a:t>
                </a:r>
              </a:p>
            </c:rich>
          </c:tx>
          <c:layout>
            <c:manualLayout>
              <c:xMode val="edge"/>
              <c:yMode val="edge"/>
              <c:x val="0.173789173789174"/>
              <c:y val="0.28197086850630199"/>
            </c:manualLayout>
          </c:layout>
          <c:overlay val="0"/>
        </c:title>
        <c:numFmt formatCode="0%" sourceLinked="1"/>
        <c:majorTickMark val="none"/>
        <c:minorTickMark val="none"/>
        <c:tickLblPos val="nextTo"/>
        <c:txPr>
          <a:bodyPr/>
          <a:lstStyle/>
          <a:p>
            <a:pPr>
              <a:defRPr sz="1400"/>
            </a:pPr>
            <a:endParaRPr lang="en-US"/>
          </a:p>
        </c:txPr>
        <c:crossAx val="138702208"/>
        <c:crosses val="autoZero"/>
        <c:crossBetween val="between"/>
      </c:valAx>
      <c:dTable>
        <c:showHorzBorder val="1"/>
        <c:showVertBorder val="1"/>
        <c:showOutline val="1"/>
        <c:showKeys val="1"/>
        <c:txPr>
          <a:bodyPr/>
          <a:lstStyle/>
          <a:p>
            <a:pPr rtl="0">
              <a:defRPr sz="1400"/>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2"/>
          <c:order val="0"/>
          <c:tx>
            <c:strRef>
              <c:f>Sheet1!$A$48</c:f>
              <c:strCache>
                <c:ptCount val="1"/>
                <c:pt idx="0">
                  <c:v>No health Insurance</c:v>
                </c:pt>
              </c:strCache>
            </c:strRef>
          </c:tx>
          <c:invertIfNegative val="0"/>
          <c:dLbls>
            <c:txPr>
              <a:bodyPr/>
              <a:lstStyle/>
              <a:p>
                <a:pPr>
                  <a:defRPr sz="1600">
                    <a:solidFill>
                      <a:schemeClr val="bg1"/>
                    </a:solidFill>
                  </a:defRPr>
                </a:pPr>
                <a:endParaRPr lang="en-US"/>
              </a:p>
            </c:txPr>
            <c:dLblPos val="inEnd"/>
            <c:showLegendKey val="0"/>
            <c:showVal val="1"/>
            <c:showCatName val="0"/>
            <c:showSerName val="0"/>
            <c:showPercent val="0"/>
            <c:showBubbleSize val="0"/>
            <c:showLeaderLines val="0"/>
          </c:dLbls>
          <c:cat>
            <c:strRef>
              <c:f>Sheet1!$E$30:$F$30</c:f>
              <c:strCache>
                <c:ptCount val="2"/>
                <c:pt idx="0">
                  <c:v>Diamond District (n=52,260)</c:v>
                </c:pt>
                <c:pt idx="1">
                  <c:v>San Diego County (n=1,925,935)</c:v>
                </c:pt>
              </c:strCache>
            </c:strRef>
          </c:cat>
          <c:val>
            <c:numRef>
              <c:f>Sheet1!$E$48:$F$48</c:f>
              <c:numCache>
                <c:formatCode>0%</c:formatCode>
                <c:ptCount val="2"/>
                <c:pt idx="0">
                  <c:v>0.39146574818216601</c:v>
                </c:pt>
                <c:pt idx="1">
                  <c:v>0.22609589627894999</c:v>
                </c:pt>
              </c:numCache>
            </c:numRef>
          </c:val>
        </c:ser>
        <c:ser>
          <c:idx val="1"/>
          <c:order val="1"/>
          <c:tx>
            <c:strRef>
              <c:f>Sheet1!$A$47</c:f>
              <c:strCache>
                <c:ptCount val="1"/>
                <c:pt idx="0">
                  <c:v>Public health Insurance</c:v>
                </c:pt>
              </c:strCache>
            </c:strRef>
          </c:tx>
          <c:invertIfNegative val="0"/>
          <c:dLbls>
            <c:txPr>
              <a:bodyPr/>
              <a:lstStyle/>
              <a:p>
                <a:pPr>
                  <a:defRPr sz="1600">
                    <a:solidFill>
                      <a:schemeClr val="bg1"/>
                    </a:solidFill>
                  </a:defRPr>
                </a:pPr>
                <a:endParaRPr lang="en-US"/>
              </a:p>
            </c:txPr>
            <c:dLblPos val="inEnd"/>
            <c:showLegendKey val="0"/>
            <c:showVal val="1"/>
            <c:showCatName val="0"/>
            <c:showSerName val="0"/>
            <c:showPercent val="0"/>
            <c:showBubbleSize val="0"/>
            <c:showLeaderLines val="0"/>
          </c:dLbls>
          <c:cat>
            <c:strRef>
              <c:f>Sheet1!$E$30:$F$30</c:f>
              <c:strCache>
                <c:ptCount val="2"/>
                <c:pt idx="0">
                  <c:v>Diamond District (n=52,260)</c:v>
                </c:pt>
                <c:pt idx="1">
                  <c:v>San Diego County (n=1,925,935)</c:v>
                </c:pt>
              </c:strCache>
            </c:strRef>
          </c:cat>
          <c:val>
            <c:numRef>
              <c:f>Sheet1!$E$47:$F$47</c:f>
              <c:numCache>
                <c:formatCode>0%</c:formatCode>
                <c:ptCount val="2"/>
                <c:pt idx="0">
                  <c:v>0.19512055109070001</c:v>
                </c:pt>
                <c:pt idx="1">
                  <c:v>0.106928842354493</c:v>
                </c:pt>
              </c:numCache>
            </c:numRef>
          </c:val>
        </c:ser>
        <c:ser>
          <c:idx val="0"/>
          <c:order val="2"/>
          <c:tx>
            <c:strRef>
              <c:f>Sheet1!$A$46</c:f>
              <c:strCache>
                <c:ptCount val="1"/>
                <c:pt idx="0">
                  <c:v>Private health Insurance</c:v>
                </c:pt>
              </c:strCache>
            </c:strRef>
          </c:tx>
          <c:invertIfNegative val="0"/>
          <c:dLbls>
            <c:txPr>
              <a:bodyPr/>
              <a:lstStyle/>
              <a:p>
                <a:pPr>
                  <a:defRPr sz="1600">
                    <a:solidFill>
                      <a:schemeClr val="bg1"/>
                    </a:solidFill>
                  </a:defRPr>
                </a:pPr>
                <a:endParaRPr lang="en-US"/>
              </a:p>
            </c:txPr>
            <c:dLblPos val="inEnd"/>
            <c:showLegendKey val="0"/>
            <c:showVal val="1"/>
            <c:showCatName val="0"/>
            <c:showSerName val="0"/>
            <c:showPercent val="0"/>
            <c:showBubbleSize val="0"/>
            <c:showLeaderLines val="0"/>
          </c:dLbls>
          <c:cat>
            <c:strRef>
              <c:f>Sheet1!$E$30:$F$30</c:f>
              <c:strCache>
                <c:ptCount val="2"/>
                <c:pt idx="0">
                  <c:v>Diamond District (n=52,260)</c:v>
                </c:pt>
                <c:pt idx="1">
                  <c:v>San Diego County (n=1,925,935)</c:v>
                </c:pt>
              </c:strCache>
            </c:strRef>
          </c:cat>
          <c:val>
            <c:numRef>
              <c:f>Sheet1!$E$46:$F$46</c:f>
              <c:numCache>
                <c:formatCode>0%</c:formatCode>
                <c:ptCount val="2"/>
                <c:pt idx="0">
                  <c:v>0.44173363949483302</c:v>
                </c:pt>
                <c:pt idx="1">
                  <c:v>0.69565847237835199</c:v>
                </c:pt>
              </c:numCache>
            </c:numRef>
          </c:val>
        </c:ser>
        <c:dLbls>
          <c:dLblPos val="inEnd"/>
          <c:showLegendKey val="0"/>
          <c:showVal val="1"/>
          <c:showCatName val="0"/>
          <c:showSerName val="0"/>
          <c:showPercent val="0"/>
          <c:showBubbleSize val="0"/>
        </c:dLbls>
        <c:gapWidth val="150"/>
        <c:overlap val="100"/>
        <c:axId val="138735616"/>
        <c:axId val="138737152"/>
      </c:barChart>
      <c:catAx>
        <c:axId val="138735616"/>
        <c:scaling>
          <c:orientation val="minMax"/>
        </c:scaling>
        <c:delete val="0"/>
        <c:axPos val="b"/>
        <c:majorTickMark val="out"/>
        <c:minorTickMark val="none"/>
        <c:tickLblPos val="nextTo"/>
        <c:txPr>
          <a:bodyPr/>
          <a:lstStyle/>
          <a:p>
            <a:pPr>
              <a:defRPr sz="1600"/>
            </a:pPr>
            <a:endParaRPr lang="en-US"/>
          </a:p>
        </c:txPr>
        <c:crossAx val="138737152"/>
        <c:crosses val="autoZero"/>
        <c:auto val="1"/>
        <c:lblAlgn val="ctr"/>
        <c:lblOffset val="100"/>
        <c:noMultiLvlLbl val="0"/>
      </c:catAx>
      <c:valAx>
        <c:axId val="138737152"/>
        <c:scaling>
          <c:orientation val="minMax"/>
        </c:scaling>
        <c:delete val="1"/>
        <c:axPos val="l"/>
        <c:numFmt formatCode="0%" sourceLinked="1"/>
        <c:majorTickMark val="out"/>
        <c:minorTickMark val="none"/>
        <c:tickLblPos val="nextTo"/>
        <c:crossAx val="138735616"/>
        <c:crosses val="autoZero"/>
        <c:crossBetween val="between"/>
      </c:valAx>
    </c:plotArea>
    <c:legend>
      <c:legendPos val="r"/>
      <c:layout>
        <c:manualLayout>
          <c:xMode val="edge"/>
          <c:yMode val="edge"/>
          <c:x val="0.69974075399666003"/>
          <c:y val="0.23188652543344701"/>
          <c:w val="0.29268348842758302"/>
          <c:h val="0.2125888456014259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dirty="0" smtClean="0"/>
              <a:t>Diamond District</a:t>
            </a:r>
            <a:endParaRPr lang="en-US" dirty="0"/>
          </a:p>
        </c:rich>
      </c:tx>
      <c:layout/>
      <c:overlay val="0"/>
    </c:title>
    <c:autoTitleDeleted val="0"/>
    <c:plotArea>
      <c:layout/>
      <c:pieChart>
        <c:varyColors val="1"/>
        <c:ser>
          <c:idx val="0"/>
          <c:order val="0"/>
          <c:dLbls>
            <c:dLbl>
              <c:idx val="1"/>
              <c:layout>
                <c:manualLayout>
                  <c:x val="0.16838713910761199"/>
                  <c:y val="-0.22111585010207099"/>
                </c:manualLayout>
              </c:layout>
              <c:dLblPos val="bestFit"/>
              <c:showLegendKey val="0"/>
              <c:showVal val="1"/>
              <c:showCatName val="0"/>
              <c:showSerName val="0"/>
              <c:showPercent val="0"/>
              <c:showBubbleSize val="0"/>
            </c:dLbl>
            <c:txPr>
              <a:bodyPr/>
              <a:lstStyle/>
              <a:p>
                <a:pPr>
                  <a:defRPr>
                    <a:solidFill>
                      <a:schemeClr val="bg1"/>
                    </a:solidFill>
                  </a:defRPr>
                </a:pPr>
                <a:endParaRPr lang="en-US"/>
              </a:p>
            </c:txPr>
            <c:dLblPos val="inEnd"/>
            <c:showLegendKey val="0"/>
            <c:showVal val="1"/>
            <c:showCatName val="0"/>
            <c:showSerName val="0"/>
            <c:showPercent val="0"/>
            <c:showBubbleSize val="0"/>
            <c:showLeaderLines val="1"/>
          </c:dLbls>
          <c:cat>
            <c:strRef>
              <c:f>[Birth_Data_zip2012.xlsx]Analysis!$I$13:$J$13</c:f>
              <c:strCache>
                <c:ptCount val="2"/>
                <c:pt idx="0">
                  <c:v>Under 20 years (n= 461)</c:v>
                </c:pt>
                <c:pt idx="1">
                  <c:v>Over 20 years (n= 3,587)</c:v>
                </c:pt>
              </c:strCache>
            </c:strRef>
          </c:cat>
          <c:val>
            <c:numRef>
              <c:f>[Birth_Data_zip2012.xlsx]Analysis!$I$14:$J$14</c:f>
              <c:numCache>
                <c:formatCode>0%</c:formatCode>
                <c:ptCount val="2"/>
                <c:pt idx="0">
                  <c:v>0.11388339920948599</c:v>
                </c:pt>
                <c:pt idx="1">
                  <c:v>0.88611660079051402</c:v>
                </c:pt>
              </c:numCache>
            </c:numRef>
          </c:val>
        </c:ser>
        <c:dLbls>
          <c:dLblPos val="inEnd"/>
          <c:showLegendKey val="0"/>
          <c:showVal val="1"/>
          <c:showCatName val="0"/>
          <c:showSerName val="0"/>
          <c:showPercent val="0"/>
          <c:showBubbleSize val="0"/>
          <c:showLeaderLines val="1"/>
        </c:dLbls>
        <c:firstSliceAng val="360"/>
      </c:pieChart>
    </c:plotArea>
    <c:legend>
      <c:legendPos val="r"/>
      <c:layout>
        <c:manualLayout>
          <c:xMode val="edge"/>
          <c:yMode val="edge"/>
          <c:x val="0.615859142607174"/>
          <c:y val="0.33251312335958"/>
          <c:w val="0.367474190726159"/>
          <c:h val="0.5481219014289879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dirty="0"/>
              <a:t>San Diego County</a:t>
            </a:r>
          </a:p>
        </c:rich>
      </c:tx>
      <c:layout/>
      <c:overlay val="0"/>
    </c:title>
    <c:autoTitleDeleted val="0"/>
    <c:plotArea>
      <c:layout/>
      <c:pieChart>
        <c:varyColors val="1"/>
        <c:ser>
          <c:idx val="0"/>
          <c:order val="0"/>
          <c:dLbls>
            <c:dLbl>
              <c:idx val="1"/>
              <c:layout>
                <c:manualLayout>
                  <c:x val="3.7894356955380598E-2"/>
                  <c:y val="-0.20017060367454101"/>
                </c:manualLayout>
              </c:layout>
              <c:dLblPos val="bestFit"/>
              <c:showLegendKey val="0"/>
              <c:showVal val="1"/>
              <c:showCatName val="0"/>
              <c:showSerName val="0"/>
              <c:showPercent val="0"/>
              <c:showBubbleSize val="0"/>
            </c:dLbl>
            <c:txPr>
              <a:bodyPr/>
              <a:lstStyle/>
              <a:p>
                <a:pPr>
                  <a:defRPr>
                    <a:solidFill>
                      <a:schemeClr val="bg1"/>
                    </a:solidFill>
                  </a:defRPr>
                </a:pPr>
                <a:endParaRPr lang="en-US"/>
              </a:p>
            </c:txPr>
            <c:dLblPos val="inEnd"/>
            <c:showLegendKey val="0"/>
            <c:showVal val="1"/>
            <c:showCatName val="0"/>
            <c:showSerName val="0"/>
            <c:showPercent val="0"/>
            <c:showBubbleSize val="0"/>
            <c:showLeaderLines val="1"/>
          </c:dLbls>
          <c:cat>
            <c:strRef>
              <c:f>[Birth_Data_zip2012.xlsx]Analysis!$G$13:$H$13</c:f>
              <c:strCache>
                <c:ptCount val="2"/>
                <c:pt idx="0">
                  <c:v>Under 20 years (n= 2,513)</c:v>
                </c:pt>
                <c:pt idx="1">
                  <c:v>Over 20 years (n= 41,518)</c:v>
                </c:pt>
              </c:strCache>
            </c:strRef>
          </c:cat>
          <c:val>
            <c:numRef>
              <c:f>[Birth_Data_zip2012.xlsx]Analysis!$G$14:$H$14</c:f>
              <c:numCache>
                <c:formatCode>0%</c:formatCode>
                <c:ptCount val="2"/>
                <c:pt idx="0">
                  <c:v>5.7073425541096102E-2</c:v>
                </c:pt>
                <c:pt idx="1">
                  <c:v>0.94292657445890404</c:v>
                </c:pt>
              </c:numCache>
            </c:numRef>
          </c:val>
        </c:ser>
        <c:dLbls>
          <c:dLblPos val="inEnd"/>
          <c:showLegendKey val="0"/>
          <c:showVal val="1"/>
          <c:showCatName val="0"/>
          <c:showSerName val="0"/>
          <c:showPercent val="0"/>
          <c:showBubbleSize val="0"/>
          <c:showLeaderLines val="1"/>
        </c:dLbls>
        <c:firstSliceAng val="0"/>
      </c:pieChart>
    </c:plotArea>
    <c:legend>
      <c:legendPos val="r"/>
      <c:layout>
        <c:manualLayout>
          <c:xMode val="edge"/>
          <c:yMode val="edge"/>
          <c:x val="0.61308136482939601"/>
          <c:y val="0.38455016039661699"/>
          <c:w val="0.38136307961504801"/>
          <c:h val="0.4416404199475070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dirty="0"/>
              <a:t>San Diego County </a:t>
            </a:r>
            <a:r>
              <a:rPr lang="en-US" b="0" dirty="0"/>
              <a:t>(n=3,100,500)</a:t>
            </a:r>
          </a:p>
        </c:rich>
      </c:tx>
      <c:layout/>
      <c:overlay val="0"/>
    </c:title>
    <c:autoTitleDeleted val="0"/>
    <c:plotArea>
      <c:layout>
        <c:manualLayout>
          <c:layoutTarget val="inner"/>
          <c:xMode val="edge"/>
          <c:yMode val="edge"/>
          <c:x val="0.233760717410324"/>
          <c:y val="0.22436811814845201"/>
          <c:w val="0.51581189851268605"/>
          <c:h val="0.57170992344205296"/>
        </c:manualLayout>
      </c:layout>
      <c:pieChart>
        <c:varyColors val="1"/>
        <c:ser>
          <c:idx val="0"/>
          <c:order val="0"/>
          <c:tx>
            <c:strRef>
              <c:f>Sheet1!$C$11</c:f>
              <c:strCache>
                <c:ptCount val="1"/>
                <c:pt idx="0">
                  <c:v>San Diego County (n=3,100,500)</c:v>
                </c:pt>
              </c:strCache>
            </c:strRef>
          </c:tx>
          <c:dLbls>
            <c:txPr>
              <a:bodyPr/>
              <a:lstStyle/>
              <a:p>
                <a:pPr>
                  <a:defRPr>
                    <a:solidFill>
                      <a:schemeClr val="bg1"/>
                    </a:solidFill>
                  </a:defRPr>
                </a:pPr>
                <a:endParaRPr lang="en-US"/>
              </a:p>
            </c:txPr>
            <c:showLegendKey val="0"/>
            <c:showVal val="0"/>
            <c:showCatName val="0"/>
            <c:showSerName val="0"/>
            <c:showPercent val="1"/>
            <c:showBubbleSize val="0"/>
            <c:showLeaderLines val="1"/>
          </c:dLbls>
          <c:cat>
            <c:strRef>
              <c:f>Sheet1!$A$12:$A$13</c:f>
              <c:strCache>
                <c:ptCount val="2"/>
                <c:pt idx="0">
                  <c:v>Native</c:v>
                </c:pt>
                <c:pt idx="1">
                  <c:v>Foreign-born</c:v>
                </c:pt>
              </c:strCache>
            </c:strRef>
          </c:cat>
          <c:val>
            <c:numRef>
              <c:f>Sheet1!$C$12:$C$13</c:f>
              <c:numCache>
                <c:formatCode>0%</c:formatCode>
                <c:ptCount val="2"/>
                <c:pt idx="0">
                  <c:v>0.77</c:v>
                </c:pt>
                <c:pt idx="1">
                  <c:v>0.23</c:v>
                </c:pt>
              </c:numCache>
            </c:numRef>
          </c:val>
        </c:ser>
        <c:dLbls>
          <c:showLegendKey val="0"/>
          <c:showVal val="0"/>
          <c:showCatName val="0"/>
          <c:showSerName val="0"/>
          <c:showPercent val="1"/>
          <c:showBubbleSize val="0"/>
          <c:showLeaderLines val="1"/>
        </c:dLbls>
        <c:firstSliceAng val="128"/>
      </c:pieChart>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Sheet1!$A$47</c:f>
              <c:strCache>
                <c:ptCount val="1"/>
                <c:pt idx="0">
                  <c:v>Diamond District (n=4,048)</c:v>
                </c:pt>
              </c:strCache>
            </c:strRef>
          </c:tx>
          <c:invertIfNegative val="0"/>
          <c:cat>
            <c:strRef>
              <c:f>Sheet1!$B$46:$D$46</c:f>
              <c:strCache>
                <c:ptCount val="3"/>
                <c:pt idx="0">
                  <c:v>Under 1500g</c:v>
                </c:pt>
                <c:pt idx="1">
                  <c:v>1500g-2499g</c:v>
                </c:pt>
                <c:pt idx="2">
                  <c:v>2500+g</c:v>
                </c:pt>
              </c:strCache>
            </c:strRef>
          </c:cat>
          <c:val>
            <c:numRef>
              <c:f>Sheet1!$B$47:$D$47</c:f>
              <c:numCache>
                <c:formatCode>0.0%</c:formatCode>
                <c:ptCount val="3"/>
                <c:pt idx="0">
                  <c:v>1.3586956521739101E-2</c:v>
                </c:pt>
                <c:pt idx="1">
                  <c:v>5.8053359683794402E-2</c:v>
                </c:pt>
                <c:pt idx="2">
                  <c:v>0.92835968379446598</c:v>
                </c:pt>
              </c:numCache>
            </c:numRef>
          </c:val>
        </c:ser>
        <c:ser>
          <c:idx val="1"/>
          <c:order val="1"/>
          <c:tx>
            <c:strRef>
              <c:f>Sheet1!$A$48</c:f>
              <c:strCache>
                <c:ptCount val="1"/>
                <c:pt idx="0">
                  <c:v>San Diego County (n=44,031)</c:v>
                </c:pt>
              </c:strCache>
            </c:strRef>
          </c:tx>
          <c:invertIfNegative val="0"/>
          <c:cat>
            <c:strRef>
              <c:f>Sheet1!$B$46:$D$46</c:f>
              <c:strCache>
                <c:ptCount val="3"/>
                <c:pt idx="0">
                  <c:v>Under 1500g</c:v>
                </c:pt>
                <c:pt idx="1">
                  <c:v>1500g-2499g</c:v>
                </c:pt>
                <c:pt idx="2">
                  <c:v>2500+g</c:v>
                </c:pt>
              </c:strCache>
            </c:strRef>
          </c:cat>
          <c:val>
            <c:numRef>
              <c:f>Sheet1!$B$48:$D$48</c:f>
              <c:numCache>
                <c:formatCode>0.0%</c:formatCode>
                <c:ptCount val="3"/>
                <c:pt idx="0">
                  <c:v>1.05834525675093E-2</c:v>
                </c:pt>
                <c:pt idx="1">
                  <c:v>5.6838581340061103E-2</c:v>
                </c:pt>
                <c:pt idx="2">
                  <c:v>0.93620403806409103</c:v>
                </c:pt>
              </c:numCache>
            </c:numRef>
          </c:val>
        </c:ser>
        <c:dLbls>
          <c:showLegendKey val="0"/>
          <c:showVal val="1"/>
          <c:showCatName val="0"/>
          <c:showSerName val="0"/>
          <c:showPercent val="0"/>
          <c:showBubbleSize val="0"/>
        </c:dLbls>
        <c:gapWidth val="150"/>
        <c:overlap val="-25"/>
        <c:axId val="138992640"/>
        <c:axId val="139010816"/>
      </c:barChart>
      <c:catAx>
        <c:axId val="138992640"/>
        <c:scaling>
          <c:orientation val="maxMin"/>
        </c:scaling>
        <c:delete val="0"/>
        <c:axPos val="l"/>
        <c:majorTickMark val="none"/>
        <c:minorTickMark val="none"/>
        <c:tickLblPos val="nextTo"/>
        <c:crossAx val="139010816"/>
        <c:crosses val="autoZero"/>
        <c:auto val="1"/>
        <c:lblAlgn val="ctr"/>
        <c:lblOffset val="100"/>
        <c:noMultiLvlLbl val="0"/>
      </c:catAx>
      <c:valAx>
        <c:axId val="139010816"/>
        <c:scaling>
          <c:orientation val="minMax"/>
        </c:scaling>
        <c:delete val="1"/>
        <c:axPos val="t"/>
        <c:numFmt formatCode="0.0%" sourceLinked="1"/>
        <c:majorTickMark val="out"/>
        <c:minorTickMark val="none"/>
        <c:tickLblPos val="nextTo"/>
        <c:crossAx val="138992640"/>
        <c:crosses val="autoZero"/>
        <c:crossBetween val="between"/>
      </c:valAx>
    </c:plotArea>
    <c:legend>
      <c:legendPos val="r"/>
      <c:layout>
        <c:manualLayout>
          <c:xMode val="edge"/>
          <c:yMode val="edge"/>
          <c:x val="0.69462801285943598"/>
          <c:y val="0.346548865616016"/>
          <c:w val="0.29611272675618799"/>
          <c:h val="0.3069019990522189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'Diamond District'!$L$20</c:f>
              <c:strCache>
                <c:ptCount val="1"/>
                <c:pt idx="0">
                  <c:v>Up-to-date</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'Diamond District'!$K$21:$K$22</c:f>
              <c:strCache>
                <c:ptCount val="2"/>
                <c:pt idx="0">
                  <c:v>Diamond District Schools (n=1,071)</c:v>
                </c:pt>
                <c:pt idx="1">
                  <c:v>San Diego County Schools (n=43,026)</c:v>
                </c:pt>
              </c:strCache>
            </c:strRef>
          </c:cat>
          <c:val>
            <c:numRef>
              <c:f>'Diamond District'!$L$21:$L$22</c:f>
              <c:numCache>
                <c:formatCode>0%</c:formatCode>
                <c:ptCount val="2"/>
                <c:pt idx="0">
                  <c:v>0.94677871148459403</c:v>
                </c:pt>
                <c:pt idx="1">
                  <c:v>0.90057174731557699</c:v>
                </c:pt>
              </c:numCache>
            </c:numRef>
          </c:val>
        </c:ser>
        <c:ser>
          <c:idx val="1"/>
          <c:order val="1"/>
          <c:tx>
            <c:strRef>
              <c:f>'Diamond District'!$M$20</c:f>
              <c:strCache>
                <c:ptCount val="1"/>
                <c:pt idx="0">
                  <c:v>Conditional</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'Diamond District'!$K$21:$K$22</c:f>
              <c:strCache>
                <c:ptCount val="2"/>
                <c:pt idx="0">
                  <c:v>Diamond District Schools (n=1,071)</c:v>
                </c:pt>
                <c:pt idx="1">
                  <c:v>San Diego County Schools (n=43,026)</c:v>
                </c:pt>
              </c:strCache>
            </c:strRef>
          </c:cat>
          <c:val>
            <c:numRef>
              <c:f>'Diamond District'!$M$21:$M$22</c:f>
              <c:numCache>
                <c:formatCode>0%</c:formatCode>
                <c:ptCount val="2"/>
                <c:pt idx="0">
                  <c:v>4.1083099906629297E-2</c:v>
                </c:pt>
                <c:pt idx="1">
                  <c:v>5.2572862920094797E-2</c:v>
                </c:pt>
              </c:numCache>
            </c:numRef>
          </c:val>
        </c:ser>
        <c:ser>
          <c:idx val="2"/>
          <c:order val="2"/>
          <c:tx>
            <c:strRef>
              <c:f>'Diamond District'!$N$20</c:f>
              <c:strCache>
                <c:ptCount val="1"/>
                <c:pt idx="0">
                  <c:v>Exempt </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'Diamond District'!$K$21:$K$22</c:f>
              <c:strCache>
                <c:ptCount val="2"/>
                <c:pt idx="0">
                  <c:v>Diamond District Schools (n=1,071)</c:v>
                </c:pt>
                <c:pt idx="1">
                  <c:v>San Diego County Schools (n=43,026)</c:v>
                </c:pt>
              </c:strCache>
            </c:strRef>
          </c:cat>
          <c:val>
            <c:numRef>
              <c:f>'Diamond District'!$N$21:$N$22</c:f>
              <c:numCache>
                <c:formatCode>0%</c:formatCode>
                <c:ptCount val="2"/>
                <c:pt idx="0">
                  <c:v>1.2138188608776799E-2</c:v>
                </c:pt>
                <c:pt idx="1">
                  <c:v>4.6855389764328501E-2</c:v>
                </c:pt>
              </c:numCache>
            </c:numRef>
          </c:val>
        </c:ser>
        <c:dLbls>
          <c:showLegendKey val="0"/>
          <c:showVal val="0"/>
          <c:showCatName val="0"/>
          <c:showSerName val="0"/>
          <c:showPercent val="0"/>
          <c:showBubbleSize val="0"/>
        </c:dLbls>
        <c:gapWidth val="95"/>
        <c:overlap val="100"/>
        <c:axId val="139331456"/>
        <c:axId val="139332992"/>
      </c:barChart>
      <c:catAx>
        <c:axId val="139331456"/>
        <c:scaling>
          <c:orientation val="maxMin"/>
        </c:scaling>
        <c:delete val="0"/>
        <c:axPos val="l"/>
        <c:numFmt formatCode="General" sourceLinked="1"/>
        <c:majorTickMark val="none"/>
        <c:minorTickMark val="none"/>
        <c:tickLblPos val="nextTo"/>
        <c:crossAx val="139332992"/>
        <c:crosses val="autoZero"/>
        <c:auto val="1"/>
        <c:lblAlgn val="ctr"/>
        <c:lblOffset val="100"/>
        <c:noMultiLvlLbl val="0"/>
      </c:catAx>
      <c:valAx>
        <c:axId val="139332992"/>
        <c:scaling>
          <c:orientation val="minMax"/>
        </c:scaling>
        <c:delete val="1"/>
        <c:axPos val="t"/>
        <c:numFmt formatCode="0%" sourceLinked="1"/>
        <c:majorTickMark val="out"/>
        <c:minorTickMark val="none"/>
        <c:tickLblPos val="nextTo"/>
        <c:crossAx val="139331456"/>
        <c:crosses val="autoZero"/>
        <c:crossBetween val="between"/>
      </c:valAx>
    </c:plotArea>
    <c:legend>
      <c:legendPos val="b"/>
      <c:layout>
        <c:manualLayout>
          <c:xMode val="edge"/>
          <c:yMode val="edge"/>
          <c:x val="0.24501453711728699"/>
          <c:y val="0.93629170779054405"/>
          <c:w val="0.50997080282997398"/>
          <c:h val="4.2932782227941703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Obesity!$B$16</c:f>
              <c:strCache>
                <c:ptCount val="1"/>
                <c:pt idx="0">
                  <c:v>Lincoln High School 9th Graders (n=306)</c:v>
                </c:pt>
              </c:strCache>
            </c:strRef>
          </c:tx>
          <c:invertIfNegative val="0"/>
          <c:dLbls>
            <c:txPr>
              <a:bodyPr/>
              <a:lstStyle/>
              <a:p>
                <a:pPr>
                  <a:defRPr>
                    <a:solidFill>
                      <a:schemeClr val="accent1"/>
                    </a:solidFill>
                  </a:defRPr>
                </a:pPr>
                <a:endParaRPr lang="en-US"/>
              </a:p>
            </c:txPr>
            <c:showLegendKey val="0"/>
            <c:showVal val="1"/>
            <c:showCatName val="0"/>
            <c:showSerName val="0"/>
            <c:showPercent val="0"/>
            <c:showBubbleSize val="0"/>
            <c:showLeaderLines val="0"/>
          </c:dLbls>
          <c:cat>
            <c:strRef>
              <c:f>Obesity!$C$15:$E$15</c:f>
              <c:strCache>
                <c:ptCount val="3"/>
                <c:pt idx="0">
                  <c:v>Healthy Fitness Zone</c:v>
                </c:pt>
                <c:pt idx="1">
                  <c:v>Needs Improvement</c:v>
                </c:pt>
                <c:pt idx="2">
                  <c:v>Needs Improvement -Health Risk</c:v>
                </c:pt>
              </c:strCache>
            </c:strRef>
          </c:cat>
          <c:val>
            <c:numRef>
              <c:f>Obesity!$C$16:$E$16</c:f>
              <c:numCache>
                <c:formatCode>0.0</c:formatCode>
                <c:ptCount val="3"/>
                <c:pt idx="0">
                  <c:v>52.9</c:v>
                </c:pt>
                <c:pt idx="1">
                  <c:v>24.5</c:v>
                </c:pt>
                <c:pt idx="2">
                  <c:v>22.6</c:v>
                </c:pt>
              </c:numCache>
            </c:numRef>
          </c:val>
        </c:ser>
        <c:ser>
          <c:idx val="1"/>
          <c:order val="1"/>
          <c:tx>
            <c:strRef>
              <c:f>Obesity!$B$17</c:f>
              <c:strCache>
                <c:ptCount val="1"/>
                <c:pt idx="0">
                  <c:v>San Diego County High Schools 9th Graders (n=7,834)</c:v>
                </c:pt>
              </c:strCache>
            </c:strRef>
          </c:tx>
          <c:invertIfNegative val="0"/>
          <c:dLbls>
            <c:txPr>
              <a:bodyPr/>
              <a:lstStyle/>
              <a:p>
                <a:pPr>
                  <a:defRPr>
                    <a:solidFill>
                      <a:schemeClr val="tx2"/>
                    </a:solidFill>
                  </a:defRPr>
                </a:pPr>
                <a:endParaRPr lang="en-US"/>
              </a:p>
            </c:txPr>
            <c:showLegendKey val="0"/>
            <c:showVal val="1"/>
            <c:showCatName val="0"/>
            <c:showSerName val="0"/>
            <c:showPercent val="0"/>
            <c:showBubbleSize val="0"/>
            <c:showLeaderLines val="0"/>
          </c:dLbls>
          <c:cat>
            <c:strRef>
              <c:f>Obesity!$C$15:$E$15</c:f>
              <c:strCache>
                <c:ptCount val="3"/>
                <c:pt idx="0">
                  <c:v>Healthy Fitness Zone</c:v>
                </c:pt>
                <c:pt idx="1">
                  <c:v>Needs Improvement</c:v>
                </c:pt>
                <c:pt idx="2">
                  <c:v>Needs Improvement -Health Risk</c:v>
                </c:pt>
              </c:strCache>
            </c:strRef>
          </c:cat>
          <c:val>
            <c:numRef>
              <c:f>Obesity!$C$17:$E$17</c:f>
              <c:numCache>
                <c:formatCode>0.0</c:formatCode>
                <c:ptCount val="3"/>
                <c:pt idx="0">
                  <c:v>67.400000000000006</c:v>
                </c:pt>
                <c:pt idx="1">
                  <c:v>17.7</c:v>
                </c:pt>
                <c:pt idx="2">
                  <c:v>14.9</c:v>
                </c:pt>
              </c:numCache>
            </c:numRef>
          </c:val>
        </c:ser>
        <c:dLbls>
          <c:showLegendKey val="0"/>
          <c:showVal val="1"/>
          <c:showCatName val="0"/>
          <c:showSerName val="0"/>
          <c:showPercent val="0"/>
          <c:showBubbleSize val="0"/>
        </c:dLbls>
        <c:gapWidth val="150"/>
        <c:overlap val="-25"/>
        <c:axId val="139373952"/>
        <c:axId val="139396224"/>
      </c:barChart>
      <c:catAx>
        <c:axId val="139373952"/>
        <c:scaling>
          <c:orientation val="minMax"/>
        </c:scaling>
        <c:delete val="0"/>
        <c:axPos val="b"/>
        <c:majorTickMark val="none"/>
        <c:minorTickMark val="none"/>
        <c:tickLblPos val="nextTo"/>
        <c:crossAx val="139396224"/>
        <c:crosses val="autoZero"/>
        <c:auto val="1"/>
        <c:lblAlgn val="ctr"/>
        <c:lblOffset val="100"/>
        <c:noMultiLvlLbl val="0"/>
      </c:catAx>
      <c:valAx>
        <c:axId val="139396224"/>
        <c:scaling>
          <c:orientation val="minMax"/>
        </c:scaling>
        <c:delete val="1"/>
        <c:axPos val="l"/>
        <c:numFmt formatCode="0.0" sourceLinked="1"/>
        <c:majorTickMark val="out"/>
        <c:minorTickMark val="none"/>
        <c:tickLblPos val="nextTo"/>
        <c:crossAx val="13937395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Charts!$A$5</c:f>
              <c:strCache>
                <c:ptCount val="1"/>
                <c:pt idx="0">
                  <c:v>Percent of Population Residing in Food Desert</c:v>
                </c:pt>
              </c:strCache>
            </c:strRef>
          </c:tx>
          <c:invertIfNegative val="0"/>
          <c:dPt>
            <c:idx val="1"/>
            <c:invertIfNegative val="0"/>
            <c:bubble3D val="0"/>
            <c:spPr>
              <a:solidFill>
                <a:schemeClr val="tx2"/>
              </a:solidFill>
            </c:spPr>
          </c:dPt>
          <c:cat>
            <c:strRef>
              <c:f>Charts!$A$2:$A$3</c:f>
              <c:strCache>
                <c:ptCount val="2"/>
                <c:pt idx="0">
                  <c:v>Diamond District (n=87,584)</c:v>
                </c:pt>
                <c:pt idx="1">
                  <c:v>San Diego County (n=3,095,313)</c:v>
                </c:pt>
              </c:strCache>
            </c:strRef>
          </c:cat>
          <c:val>
            <c:numRef>
              <c:f>Charts!$B$2:$B$3</c:f>
              <c:numCache>
                <c:formatCode>0.0%</c:formatCode>
                <c:ptCount val="2"/>
                <c:pt idx="0">
                  <c:v>5.7795944464742399E-2</c:v>
                </c:pt>
                <c:pt idx="1">
                  <c:v>3.2109515257423102E-2</c:v>
                </c:pt>
              </c:numCache>
            </c:numRef>
          </c:val>
        </c:ser>
        <c:dLbls>
          <c:showLegendKey val="0"/>
          <c:showVal val="1"/>
          <c:showCatName val="0"/>
          <c:showSerName val="0"/>
          <c:showPercent val="0"/>
          <c:showBubbleSize val="0"/>
        </c:dLbls>
        <c:gapWidth val="150"/>
        <c:overlap val="-25"/>
        <c:axId val="139440896"/>
        <c:axId val="139442432"/>
      </c:barChart>
      <c:catAx>
        <c:axId val="139440896"/>
        <c:scaling>
          <c:orientation val="minMax"/>
        </c:scaling>
        <c:delete val="0"/>
        <c:axPos val="b"/>
        <c:majorTickMark val="none"/>
        <c:minorTickMark val="none"/>
        <c:tickLblPos val="nextTo"/>
        <c:crossAx val="139442432"/>
        <c:crosses val="autoZero"/>
        <c:auto val="1"/>
        <c:lblAlgn val="ctr"/>
        <c:lblOffset val="100"/>
        <c:noMultiLvlLbl val="0"/>
      </c:catAx>
      <c:valAx>
        <c:axId val="139442432"/>
        <c:scaling>
          <c:orientation val="minMax"/>
        </c:scaling>
        <c:delete val="1"/>
        <c:axPos val="l"/>
        <c:numFmt formatCode="0.0%" sourceLinked="1"/>
        <c:majorTickMark val="out"/>
        <c:minorTickMark val="none"/>
        <c:tickLblPos val="nextTo"/>
        <c:crossAx val="1394408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Sheet1!$E$1</c:f>
              <c:strCache>
                <c:ptCount val="1"/>
                <c:pt idx="0">
                  <c:v>Number of Establishments per 1,000 people</c:v>
                </c:pt>
              </c:strCache>
            </c:strRef>
          </c:tx>
          <c:invertIfNegative val="0"/>
          <c:dPt>
            <c:idx val="1"/>
            <c:invertIfNegative val="0"/>
            <c:bubble3D val="0"/>
            <c:spPr>
              <a:solidFill>
                <a:schemeClr val="tx2"/>
              </a:solidFill>
            </c:spPr>
          </c:dPt>
          <c:cat>
            <c:strRef>
              <c:f>Sheet1!$A$2:$A$3</c:f>
              <c:strCache>
                <c:ptCount val="2"/>
                <c:pt idx="0">
                  <c:v>Diamond District (n=87,772)</c:v>
                </c:pt>
                <c:pt idx="1">
                  <c:v>San Diego County (n=3,128,737)</c:v>
                </c:pt>
              </c:strCache>
            </c:strRef>
          </c:cat>
          <c:val>
            <c:numRef>
              <c:f>Sheet1!$E$2:$E$3</c:f>
              <c:numCache>
                <c:formatCode>0.00</c:formatCode>
                <c:ptCount val="2"/>
                <c:pt idx="0">
                  <c:v>7.9752084947363702E-2</c:v>
                </c:pt>
                <c:pt idx="1">
                  <c:v>0.56284692513304901</c:v>
                </c:pt>
              </c:numCache>
            </c:numRef>
          </c:val>
        </c:ser>
        <c:dLbls>
          <c:showLegendKey val="0"/>
          <c:showVal val="1"/>
          <c:showCatName val="0"/>
          <c:showSerName val="0"/>
          <c:showPercent val="0"/>
          <c:showBubbleSize val="0"/>
        </c:dLbls>
        <c:gapWidth val="150"/>
        <c:overlap val="-25"/>
        <c:axId val="137922048"/>
        <c:axId val="137923584"/>
      </c:barChart>
      <c:catAx>
        <c:axId val="137922048"/>
        <c:scaling>
          <c:orientation val="minMax"/>
        </c:scaling>
        <c:delete val="0"/>
        <c:axPos val="b"/>
        <c:majorTickMark val="none"/>
        <c:minorTickMark val="none"/>
        <c:tickLblPos val="nextTo"/>
        <c:crossAx val="137923584"/>
        <c:crosses val="autoZero"/>
        <c:auto val="1"/>
        <c:lblAlgn val="ctr"/>
        <c:lblOffset val="100"/>
        <c:noMultiLvlLbl val="0"/>
      </c:catAx>
      <c:valAx>
        <c:axId val="137923584"/>
        <c:scaling>
          <c:orientation val="minMax"/>
        </c:scaling>
        <c:delete val="1"/>
        <c:axPos val="l"/>
        <c:numFmt formatCode="0.00" sourceLinked="1"/>
        <c:majorTickMark val="out"/>
        <c:minorTickMark val="none"/>
        <c:tickLblPos val="nextTo"/>
        <c:crossAx val="1379220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dirty="0"/>
              <a:t>Diamond District </a:t>
            </a:r>
            <a:endParaRPr lang="en-US" dirty="0" smtClean="0"/>
          </a:p>
          <a:p>
            <a:pPr>
              <a:defRPr/>
            </a:pPr>
            <a:r>
              <a:rPr lang="en-US" b="0" dirty="0" smtClean="0"/>
              <a:t>(</a:t>
            </a:r>
            <a:r>
              <a:rPr lang="en-US" b="0" dirty="0"/>
              <a:t>n=49,409)</a:t>
            </a:r>
          </a:p>
        </c:rich>
      </c:tx>
      <c:layout/>
      <c:overlay val="0"/>
    </c:title>
    <c:autoTitleDeleted val="0"/>
    <c:plotArea>
      <c:layout/>
      <c:pieChart>
        <c:varyColors val="1"/>
        <c:ser>
          <c:idx val="0"/>
          <c:order val="0"/>
          <c:tx>
            <c:strRef>
              <c:f>Sheet1!$A$12</c:f>
              <c:strCache>
                <c:ptCount val="1"/>
                <c:pt idx="0">
                  <c:v>Diamond District (n=49,409)</c:v>
                </c:pt>
              </c:strCache>
            </c:strRef>
          </c:tx>
          <c:dLbls>
            <c:txPr>
              <a:bodyPr/>
              <a:lstStyle/>
              <a:p>
                <a:pPr>
                  <a:defRPr sz="1600">
                    <a:solidFill>
                      <a:schemeClr val="bg1"/>
                    </a:solidFill>
                  </a:defRPr>
                </a:pPr>
                <a:endParaRPr lang="en-US"/>
              </a:p>
            </c:txPr>
            <c:showLegendKey val="0"/>
            <c:showVal val="0"/>
            <c:showCatName val="0"/>
            <c:showSerName val="0"/>
            <c:showPercent val="1"/>
            <c:showBubbleSize val="0"/>
            <c:showLeaderLines val="1"/>
          </c:dLbls>
          <c:cat>
            <c:strRef>
              <c:f>Sheet1!$B$10:$C$10</c:f>
              <c:strCache>
                <c:ptCount val="2"/>
                <c:pt idx="0">
                  <c:v> % who voted</c:v>
                </c:pt>
                <c:pt idx="1">
                  <c:v> % who did not vote</c:v>
                </c:pt>
              </c:strCache>
            </c:strRef>
          </c:cat>
          <c:val>
            <c:numRef>
              <c:f>Sheet1!$B$12:$C$12</c:f>
              <c:numCache>
                <c:formatCode>0.0%</c:formatCode>
                <c:ptCount val="2"/>
                <c:pt idx="0">
                  <c:v>0.65429375215041796</c:v>
                </c:pt>
                <c:pt idx="1">
                  <c:v>0.34570624784958198</c:v>
                </c:pt>
              </c:numCache>
            </c:numRef>
          </c:val>
        </c:ser>
        <c:dLbls>
          <c:showLegendKey val="0"/>
          <c:showVal val="0"/>
          <c:showCatName val="0"/>
          <c:showSerName val="0"/>
          <c:showPercent val="1"/>
          <c:showBubbleSize val="0"/>
          <c:showLeaderLines val="1"/>
        </c:dLbls>
        <c:firstSliceAng val="154"/>
      </c:pieChart>
    </c:plotArea>
    <c:legend>
      <c:legendPos val="b"/>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dirty="0"/>
              <a:t>San Diego County </a:t>
            </a:r>
            <a:r>
              <a:rPr lang="en-US" b="0" dirty="0"/>
              <a:t>(n=1,563,093)</a:t>
            </a:r>
          </a:p>
        </c:rich>
      </c:tx>
      <c:layout/>
      <c:overlay val="0"/>
    </c:title>
    <c:autoTitleDeleted val="0"/>
    <c:plotArea>
      <c:layout/>
      <c:pieChart>
        <c:varyColors val="1"/>
        <c:ser>
          <c:idx val="0"/>
          <c:order val="0"/>
          <c:tx>
            <c:strRef>
              <c:f>Sheet1!$A$13</c:f>
              <c:strCache>
                <c:ptCount val="1"/>
                <c:pt idx="0">
                  <c:v>San Diego County (n=1,563,093)</c:v>
                </c:pt>
              </c:strCache>
            </c:strRef>
          </c:tx>
          <c:dLbls>
            <c:txPr>
              <a:bodyPr/>
              <a:lstStyle/>
              <a:p>
                <a:pPr>
                  <a:defRPr sz="1600">
                    <a:solidFill>
                      <a:schemeClr val="bg1"/>
                    </a:solidFill>
                  </a:defRPr>
                </a:pPr>
                <a:endParaRPr lang="en-US"/>
              </a:p>
            </c:txPr>
            <c:showLegendKey val="0"/>
            <c:showVal val="0"/>
            <c:showCatName val="0"/>
            <c:showSerName val="0"/>
            <c:showPercent val="1"/>
            <c:showBubbleSize val="0"/>
            <c:showLeaderLines val="1"/>
          </c:dLbls>
          <c:cat>
            <c:strRef>
              <c:f>Sheet1!$B$10:$C$10</c:f>
              <c:strCache>
                <c:ptCount val="2"/>
                <c:pt idx="0">
                  <c:v> % who voted</c:v>
                </c:pt>
                <c:pt idx="1">
                  <c:v> % who did not vote</c:v>
                </c:pt>
              </c:strCache>
            </c:strRef>
          </c:cat>
          <c:val>
            <c:numRef>
              <c:f>Sheet1!$B$13:$C$13</c:f>
              <c:numCache>
                <c:formatCode>0.0%</c:formatCode>
                <c:ptCount val="2"/>
                <c:pt idx="0">
                  <c:v>0.75771819079223002</c:v>
                </c:pt>
                <c:pt idx="1">
                  <c:v>0.24228180920776901</c:v>
                </c:pt>
              </c:numCache>
            </c:numRef>
          </c:val>
        </c:ser>
        <c:dLbls>
          <c:showLegendKey val="0"/>
          <c:showVal val="0"/>
          <c:showCatName val="0"/>
          <c:showSerName val="0"/>
          <c:showPercent val="1"/>
          <c:showBubbleSize val="0"/>
          <c:showLeaderLines val="1"/>
        </c:dLbls>
        <c:firstSliceAng val="135"/>
      </c:pieChart>
    </c:plotArea>
    <c:legend>
      <c:legendPos val="b"/>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Diamond District </a:t>
            </a:r>
            <a:endParaRPr lang="en-US" dirty="0" smtClean="0"/>
          </a:p>
          <a:p>
            <a:pPr>
              <a:defRPr/>
            </a:pPr>
            <a:r>
              <a:rPr lang="en-US" b="0" dirty="0" smtClean="0"/>
              <a:t>(</a:t>
            </a:r>
            <a:r>
              <a:rPr lang="en-US" b="0" dirty="0"/>
              <a:t>n=49,409)</a:t>
            </a:r>
          </a:p>
        </c:rich>
      </c:tx>
      <c:layout/>
      <c:overlay val="0"/>
    </c:title>
    <c:autoTitleDeleted val="0"/>
    <c:plotArea>
      <c:layout/>
      <c:pieChart>
        <c:varyColors val="1"/>
        <c:ser>
          <c:idx val="0"/>
          <c:order val="0"/>
          <c:tx>
            <c:strRef>
              <c:f>Sheet1!$A$18</c:f>
              <c:strCache>
                <c:ptCount val="1"/>
                <c:pt idx="0">
                  <c:v>Diamond District (n=49,409)</c:v>
                </c:pt>
              </c:strCache>
            </c:strRef>
          </c:tx>
          <c:dLbls>
            <c:showLegendKey val="0"/>
            <c:showVal val="0"/>
            <c:showCatName val="0"/>
            <c:showSerName val="0"/>
            <c:showPercent val="1"/>
            <c:showBubbleSize val="0"/>
            <c:showLeaderLines val="1"/>
          </c:dLbls>
          <c:cat>
            <c:strRef>
              <c:f>Sheet1!$B$16:$D$16</c:f>
              <c:strCache>
                <c:ptCount val="3"/>
                <c:pt idx="0">
                  <c:v>Registered Republican</c:v>
                </c:pt>
                <c:pt idx="1">
                  <c:v>Registered Democrat</c:v>
                </c:pt>
                <c:pt idx="2">
                  <c:v>Other Parties</c:v>
                </c:pt>
              </c:strCache>
            </c:strRef>
          </c:cat>
          <c:val>
            <c:numRef>
              <c:f>Sheet1!$B$18:$D$18</c:f>
              <c:numCache>
                <c:formatCode>0.0%</c:formatCode>
                <c:ptCount val="3"/>
                <c:pt idx="0">
                  <c:v>0.149932198587302</c:v>
                </c:pt>
                <c:pt idx="1">
                  <c:v>0.56835799145904597</c:v>
                </c:pt>
                <c:pt idx="2">
                  <c:v>0.28170980995365202</c:v>
                </c:pt>
              </c:numCache>
            </c:numRef>
          </c:val>
        </c:ser>
        <c:dLbls>
          <c:showLegendKey val="0"/>
          <c:showVal val="0"/>
          <c:showCatName val="0"/>
          <c:showSerName val="0"/>
          <c:showPercent val="1"/>
          <c:showBubbleSize val="0"/>
          <c:showLeaderLines val="1"/>
        </c:dLbls>
        <c:firstSliceAng val="360"/>
      </c:pieChart>
    </c:plotArea>
    <c:legend>
      <c:legendPos val="b"/>
      <c:layout>
        <c:manualLayout>
          <c:xMode val="edge"/>
          <c:yMode val="edge"/>
          <c:x val="3.3818241469816303E-2"/>
          <c:y val="0.78620631942616703"/>
          <c:w val="0.96569685039370101"/>
          <c:h val="0.1931894011100820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San Diego County </a:t>
            </a:r>
            <a:endParaRPr lang="en-US" dirty="0" smtClean="0"/>
          </a:p>
          <a:p>
            <a:pPr>
              <a:defRPr/>
            </a:pPr>
            <a:r>
              <a:rPr lang="en-US" b="0" dirty="0" smtClean="0"/>
              <a:t>(</a:t>
            </a:r>
            <a:r>
              <a:rPr lang="en-US" b="0" dirty="0"/>
              <a:t>n=1,563,093)</a:t>
            </a:r>
          </a:p>
        </c:rich>
      </c:tx>
      <c:layout/>
      <c:overlay val="0"/>
    </c:title>
    <c:autoTitleDeleted val="0"/>
    <c:plotArea>
      <c:layout/>
      <c:pieChart>
        <c:varyColors val="1"/>
        <c:ser>
          <c:idx val="0"/>
          <c:order val="0"/>
          <c:tx>
            <c:strRef>
              <c:f>Sheet1!$A$19</c:f>
              <c:strCache>
                <c:ptCount val="1"/>
                <c:pt idx="0">
                  <c:v>San Diego County (n=1,563,093)</c:v>
                </c:pt>
              </c:strCache>
            </c:strRef>
          </c:tx>
          <c:dLbls>
            <c:showLegendKey val="0"/>
            <c:showVal val="0"/>
            <c:showCatName val="0"/>
            <c:showSerName val="0"/>
            <c:showPercent val="1"/>
            <c:showBubbleSize val="0"/>
            <c:showLeaderLines val="1"/>
          </c:dLbls>
          <c:cat>
            <c:strRef>
              <c:f>Sheet1!$B$16:$D$16</c:f>
              <c:strCache>
                <c:ptCount val="3"/>
                <c:pt idx="0">
                  <c:v>Registered Republican</c:v>
                </c:pt>
                <c:pt idx="1">
                  <c:v>Registered Democrat</c:v>
                </c:pt>
                <c:pt idx="2">
                  <c:v>Other Parties</c:v>
                </c:pt>
              </c:strCache>
            </c:strRef>
          </c:cat>
          <c:val>
            <c:numRef>
              <c:f>Sheet1!$B$19:$D$19</c:f>
              <c:numCache>
                <c:formatCode>0.0%</c:formatCode>
                <c:ptCount val="3"/>
                <c:pt idx="0">
                  <c:v>0.340725088014597</c:v>
                </c:pt>
                <c:pt idx="1">
                  <c:v>0.35310183079317697</c:v>
                </c:pt>
                <c:pt idx="2">
                  <c:v>0.30617308119222603</c:v>
                </c:pt>
              </c:numCache>
            </c:numRef>
          </c:val>
        </c:ser>
        <c:dLbls>
          <c:showLegendKey val="0"/>
          <c:showVal val="0"/>
          <c:showCatName val="0"/>
          <c:showSerName val="0"/>
          <c:showPercent val="1"/>
          <c:showBubbleSize val="0"/>
          <c:showLeaderLines val="1"/>
        </c:dLbls>
        <c:firstSliceAng val="0"/>
      </c:pieChart>
    </c:plotArea>
    <c:legend>
      <c:legendPos val="b"/>
      <c:layout/>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4792293008828"/>
          <c:y val="0.16"/>
          <c:w val="0.53947178477690305"/>
          <c:h val="0.82918057742782203"/>
        </c:manualLayout>
      </c:layout>
      <c:barChart>
        <c:barDir val="bar"/>
        <c:grouping val="clustered"/>
        <c:varyColors val="0"/>
        <c:ser>
          <c:idx val="0"/>
          <c:order val="0"/>
          <c:tx>
            <c:strRef>
              <c:f>Sheet1!$B$10</c:f>
              <c:strCache>
                <c:ptCount val="1"/>
                <c:pt idx="0">
                  <c:v>Diamond District (n=33,120)</c:v>
                </c:pt>
              </c:strCache>
            </c:strRef>
          </c:tx>
          <c:invertIfNegative val="0"/>
          <c:dLbls>
            <c:dLbl>
              <c:idx val="3"/>
              <c:spPr/>
              <c:txPr>
                <a:bodyPr/>
                <a:lstStyle/>
                <a:p>
                  <a:pPr>
                    <a:defRPr sz="1600">
                      <a:solidFill>
                        <a:schemeClr val="tx1"/>
                      </a:solidFill>
                    </a:defRPr>
                  </a:pPr>
                  <a:endParaRPr lang="en-US"/>
                </a:p>
              </c:txPr>
              <c:dLblPos val="inEnd"/>
              <c:showLegendKey val="0"/>
              <c:showVal val="1"/>
              <c:showCatName val="0"/>
              <c:showSerName val="0"/>
              <c:showPercent val="0"/>
              <c:showBubbleSize val="0"/>
            </c:dLbl>
            <c:dLbl>
              <c:idx val="4"/>
              <c:spPr/>
              <c:txPr>
                <a:bodyPr/>
                <a:lstStyle/>
                <a:p>
                  <a:pPr>
                    <a:defRPr sz="1600">
                      <a:solidFill>
                        <a:schemeClr val="tx1"/>
                      </a:solidFill>
                    </a:defRPr>
                  </a:pPr>
                  <a:endParaRPr lang="en-US"/>
                </a:p>
              </c:txPr>
              <c:dLblPos val="inEnd"/>
              <c:showLegendKey val="0"/>
              <c:showVal val="1"/>
              <c:showCatName val="0"/>
              <c:showSerName val="0"/>
              <c:showPercent val="0"/>
              <c:showBubbleSize val="0"/>
            </c:dLbl>
            <c:dLbl>
              <c:idx val="5"/>
              <c:layout>
                <c:manualLayout>
                  <c:x val="-5.7447506561679801E-3"/>
                  <c:y val="2.92443707694433E-3"/>
                </c:manualLayout>
              </c:layout>
              <c:spPr/>
              <c:txPr>
                <a:bodyPr/>
                <a:lstStyle/>
                <a:p>
                  <a:pPr>
                    <a:defRPr sz="1600">
                      <a:solidFill>
                        <a:schemeClr val="tx1"/>
                      </a:solidFill>
                    </a:defRPr>
                  </a:pPr>
                  <a:endParaRPr lang="en-US"/>
                </a:p>
              </c:txPr>
              <c:dLblPos val="outEnd"/>
              <c:showLegendKey val="0"/>
              <c:showVal val="1"/>
              <c:showCatName val="0"/>
              <c:showSerName val="0"/>
              <c:showPercent val="0"/>
              <c:showBubbleSize val="0"/>
            </c:dLbl>
            <c:txPr>
              <a:bodyPr/>
              <a:lstStyle/>
              <a:p>
                <a:pPr>
                  <a:defRPr sz="1600">
                    <a:solidFill>
                      <a:schemeClr val="bg1"/>
                    </a:solidFill>
                  </a:defRPr>
                </a:pPr>
                <a:endParaRPr lang="en-US"/>
              </a:p>
            </c:txPr>
            <c:dLblPos val="inEnd"/>
            <c:showLegendKey val="0"/>
            <c:showVal val="1"/>
            <c:showCatName val="0"/>
            <c:showSerName val="0"/>
            <c:showPercent val="0"/>
            <c:showBubbleSize val="0"/>
            <c:showLeaderLines val="0"/>
          </c:dLbls>
          <c:cat>
            <c:strRef>
              <c:f>Sheet1!$A$11:$A$16</c:f>
              <c:strCache>
                <c:ptCount val="6"/>
                <c:pt idx="0">
                  <c:v>Drove Alone</c:v>
                </c:pt>
                <c:pt idx="1">
                  <c:v>Carpooled</c:v>
                </c:pt>
                <c:pt idx="2">
                  <c:v>Public Transportation</c:v>
                </c:pt>
                <c:pt idx="3">
                  <c:v>Walked</c:v>
                </c:pt>
                <c:pt idx="4">
                  <c:v>Other Means</c:v>
                </c:pt>
                <c:pt idx="5">
                  <c:v>Worked at Home</c:v>
                </c:pt>
              </c:strCache>
            </c:strRef>
          </c:cat>
          <c:val>
            <c:numRef>
              <c:f>Sheet1!$B$11:$B$16</c:f>
              <c:numCache>
                <c:formatCode>0%</c:formatCode>
                <c:ptCount val="6"/>
                <c:pt idx="0">
                  <c:v>0.71899999999999997</c:v>
                </c:pt>
                <c:pt idx="1">
                  <c:v>0.158</c:v>
                </c:pt>
                <c:pt idx="2">
                  <c:v>6.8000000000000005E-2</c:v>
                </c:pt>
                <c:pt idx="3">
                  <c:v>1.2E-2</c:v>
                </c:pt>
                <c:pt idx="4">
                  <c:v>7.7000000000000002E-3</c:v>
                </c:pt>
                <c:pt idx="5">
                  <c:v>3.5000000000000003E-2</c:v>
                </c:pt>
              </c:numCache>
            </c:numRef>
          </c:val>
        </c:ser>
        <c:ser>
          <c:idx val="1"/>
          <c:order val="1"/>
          <c:tx>
            <c:strRef>
              <c:f>Sheet1!$C$10</c:f>
              <c:strCache>
                <c:ptCount val="1"/>
                <c:pt idx="0">
                  <c:v>San Diego County (n=1,431,134)</c:v>
                </c:pt>
              </c:strCache>
            </c:strRef>
          </c:tx>
          <c:invertIfNegative val="0"/>
          <c:dLbls>
            <c:dLbl>
              <c:idx val="2"/>
              <c:layout>
                <c:manualLayout>
                  <c:x val="-6.8427582915771903E-3"/>
                  <c:y val="-5.8470322788598799E-3"/>
                </c:manualLayout>
              </c:layout>
              <c:spPr/>
              <c:txPr>
                <a:bodyPr/>
                <a:lstStyle/>
                <a:p>
                  <a:pPr>
                    <a:defRPr sz="1600">
                      <a:solidFill>
                        <a:schemeClr val="tx1"/>
                      </a:solidFill>
                    </a:defRPr>
                  </a:pPr>
                  <a:endParaRPr lang="en-US"/>
                </a:p>
              </c:txPr>
              <c:dLblPos val="outEnd"/>
              <c:showLegendKey val="0"/>
              <c:showVal val="1"/>
              <c:showCatName val="0"/>
              <c:showSerName val="0"/>
              <c:showPercent val="0"/>
              <c:showBubbleSize val="0"/>
            </c:dLbl>
            <c:dLbl>
              <c:idx val="3"/>
              <c:layout>
                <c:manualLayout>
                  <c:x val="-3.2227392030541599E-3"/>
                  <c:y val="-8.7712391214256093E-3"/>
                </c:manualLayout>
              </c:layout>
              <c:spPr/>
              <c:txPr>
                <a:bodyPr/>
                <a:lstStyle/>
                <a:p>
                  <a:pPr>
                    <a:defRPr sz="1600">
                      <a:solidFill>
                        <a:schemeClr val="tx1"/>
                      </a:solidFill>
                    </a:defRPr>
                  </a:pPr>
                  <a:endParaRPr lang="en-US"/>
                </a:p>
              </c:txPr>
              <c:dLblPos val="outEnd"/>
              <c:showLegendKey val="0"/>
              <c:showVal val="1"/>
              <c:showCatName val="0"/>
              <c:showSerName val="0"/>
              <c:showPercent val="0"/>
              <c:showBubbleSize val="0"/>
            </c:dLbl>
            <c:dLbl>
              <c:idx val="4"/>
              <c:layout>
                <c:manualLayout>
                  <c:x val="-4.1686948222381297E-3"/>
                  <c:y val="2.92443707694433E-3"/>
                </c:manualLayout>
              </c:layout>
              <c:spPr/>
              <c:txPr>
                <a:bodyPr/>
                <a:lstStyle/>
                <a:p>
                  <a:pPr>
                    <a:defRPr sz="1600">
                      <a:solidFill>
                        <a:schemeClr val="tx1"/>
                      </a:solidFill>
                    </a:defRPr>
                  </a:pPr>
                  <a:endParaRPr lang="en-US"/>
                </a:p>
              </c:txPr>
              <c:dLblPos val="outEnd"/>
              <c:showLegendKey val="0"/>
              <c:showVal val="1"/>
              <c:showCatName val="0"/>
              <c:showSerName val="0"/>
              <c:showPercent val="0"/>
              <c:showBubbleSize val="0"/>
            </c:dLbl>
            <c:txPr>
              <a:bodyPr/>
              <a:lstStyle/>
              <a:p>
                <a:pPr>
                  <a:defRPr sz="1600">
                    <a:solidFill>
                      <a:schemeClr val="bg1"/>
                    </a:solidFill>
                  </a:defRPr>
                </a:pPr>
                <a:endParaRPr lang="en-US"/>
              </a:p>
            </c:txPr>
            <c:dLblPos val="inEnd"/>
            <c:showLegendKey val="0"/>
            <c:showVal val="1"/>
            <c:showCatName val="0"/>
            <c:showSerName val="0"/>
            <c:showPercent val="0"/>
            <c:showBubbleSize val="0"/>
            <c:showLeaderLines val="0"/>
          </c:dLbls>
          <c:cat>
            <c:strRef>
              <c:f>Sheet1!$A$11:$A$16</c:f>
              <c:strCache>
                <c:ptCount val="6"/>
                <c:pt idx="0">
                  <c:v>Drove Alone</c:v>
                </c:pt>
                <c:pt idx="1">
                  <c:v>Carpooled</c:v>
                </c:pt>
                <c:pt idx="2">
                  <c:v>Public Transportation</c:v>
                </c:pt>
                <c:pt idx="3">
                  <c:v>Walked</c:v>
                </c:pt>
                <c:pt idx="4">
                  <c:v>Other Means</c:v>
                </c:pt>
                <c:pt idx="5">
                  <c:v>Worked at Home</c:v>
                </c:pt>
              </c:strCache>
            </c:strRef>
          </c:cat>
          <c:val>
            <c:numRef>
              <c:f>Sheet1!$C$11:$C$16</c:f>
              <c:numCache>
                <c:formatCode>0%</c:formatCode>
                <c:ptCount val="6"/>
                <c:pt idx="0">
                  <c:v>0.75900000000000001</c:v>
                </c:pt>
                <c:pt idx="1">
                  <c:v>0.10199999999999999</c:v>
                </c:pt>
                <c:pt idx="2">
                  <c:v>3.1E-2</c:v>
                </c:pt>
                <c:pt idx="3">
                  <c:v>2.7E-2</c:v>
                </c:pt>
                <c:pt idx="4">
                  <c:v>1.7999999999999999E-2</c:v>
                </c:pt>
                <c:pt idx="5">
                  <c:v>6.3E-2</c:v>
                </c:pt>
              </c:numCache>
            </c:numRef>
          </c:val>
        </c:ser>
        <c:dLbls>
          <c:showLegendKey val="0"/>
          <c:showVal val="1"/>
          <c:showCatName val="0"/>
          <c:showSerName val="0"/>
          <c:showPercent val="0"/>
          <c:showBubbleSize val="0"/>
        </c:dLbls>
        <c:gapWidth val="75"/>
        <c:axId val="139127424"/>
        <c:axId val="139133312"/>
      </c:barChart>
      <c:catAx>
        <c:axId val="139127424"/>
        <c:scaling>
          <c:orientation val="maxMin"/>
        </c:scaling>
        <c:delete val="0"/>
        <c:axPos val="l"/>
        <c:majorTickMark val="none"/>
        <c:minorTickMark val="none"/>
        <c:tickLblPos val="nextTo"/>
        <c:crossAx val="139133312"/>
        <c:crosses val="autoZero"/>
        <c:auto val="1"/>
        <c:lblAlgn val="ctr"/>
        <c:lblOffset val="100"/>
        <c:noMultiLvlLbl val="0"/>
      </c:catAx>
      <c:valAx>
        <c:axId val="139133312"/>
        <c:scaling>
          <c:orientation val="minMax"/>
        </c:scaling>
        <c:delete val="1"/>
        <c:axPos val="t"/>
        <c:numFmt formatCode="0%" sourceLinked="1"/>
        <c:majorTickMark val="none"/>
        <c:minorTickMark val="none"/>
        <c:tickLblPos val="nextTo"/>
        <c:crossAx val="139127424"/>
        <c:crosses val="autoZero"/>
        <c:crossBetween val="between"/>
      </c:valAx>
    </c:plotArea>
    <c:legend>
      <c:legendPos val="b"/>
      <c:layout>
        <c:manualLayout>
          <c:xMode val="edge"/>
          <c:yMode val="edge"/>
          <c:x val="6.2672870436649999E-2"/>
          <c:y val="1.6198139706220901E-2"/>
          <c:w val="0.90041171558100697"/>
          <c:h val="0.10672583690196601"/>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layout/>
      <c:overlay val="0"/>
    </c:title>
    <c:autoTitleDeleted val="0"/>
    <c:plotArea>
      <c:layout/>
      <c:pieChart>
        <c:varyColors val="1"/>
        <c:ser>
          <c:idx val="0"/>
          <c:order val="0"/>
          <c:tx>
            <c:strRef>
              <c:f>Sheet1!$A$17</c:f>
              <c:strCache>
                <c:ptCount val="1"/>
                <c:pt idx="0">
                  <c:v>San Diego County (n=720,485)</c:v>
                </c:pt>
              </c:strCache>
            </c:strRef>
          </c:tx>
          <c:dLbls>
            <c:txPr>
              <a:bodyPr/>
              <a:lstStyle/>
              <a:p>
                <a:pPr>
                  <a:defRPr>
                    <a:solidFill>
                      <a:schemeClr val="bg1"/>
                    </a:solidFill>
                  </a:defRPr>
                </a:pPr>
                <a:endParaRPr lang="en-US"/>
              </a:p>
            </c:txPr>
            <c:showLegendKey val="0"/>
            <c:showVal val="0"/>
            <c:showCatName val="0"/>
            <c:showSerName val="0"/>
            <c:showPercent val="1"/>
            <c:showBubbleSize val="0"/>
            <c:showLeaderLines val="1"/>
          </c:dLbls>
          <c:cat>
            <c:strRef>
              <c:f>Sheet1!$B$15:$C$15</c:f>
              <c:strCache>
                <c:ptCount val="2"/>
                <c:pt idx="0">
                  <c:v>Naturalized</c:v>
                </c:pt>
                <c:pt idx="1">
                  <c:v>Not a U.S. Citizen</c:v>
                </c:pt>
              </c:strCache>
            </c:strRef>
          </c:cat>
          <c:val>
            <c:numRef>
              <c:f>Sheet1!$B$17:$C$17</c:f>
              <c:numCache>
                <c:formatCode>0%</c:formatCode>
                <c:ptCount val="2"/>
                <c:pt idx="0">
                  <c:v>0.47326037322081699</c:v>
                </c:pt>
                <c:pt idx="1">
                  <c:v>0.52673962677918396</c:v>
                </c:pt>
              </c:numCache>
            </c:numRef>
          </c:val>
        </c:ser>
        <c:dLbls>
          <c:showLegendKey val="0"/>
          <c:showVal val="0"/>
          <c:showCatName val="0"/>
          <c:showSerName val="0"/>
          <c:showPercent val="1"/>
          <c:showBubbleSize val="0"/>
          <c:showLeaderLines val="1"/>
        </c:dLbls>
        <c:firstSliceAng val="185"/>
      </c:pieChart>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0"/>
          <c:order val="0"/>
          <c:tx>
            <c:strRef>
              <c:f>'Euclid Stop Summary'!$B$2</c:f>
              <c:strCache>
                <c:ptCount val="1"/>
                <c:pt idx="0">
                  <c:v>Board</c:v>
                </c:pt>
              </c:strCache>
            </c:strRef>
          </c:tx>
          <c:marker>
            <c:symbol val="none"/>
          </c:marker>
          <c:dLbls>
            <c:dLblPos val="b"/>
            <c:showLegendKey val="0"/>
            <c:showVal val="1"/>
            <c:showCatName val="0"/>
            <c:showSerName val="0"/>
            <c:showPercent val="0"/>
            <c:showBubbleSize val="0"/>
            <c:showLeaderLines val="0"/>
          </c:dLbls>
          <c:cat>
            <c:strRef>
              <c:f>'Euclid Stop Summary'!$A$3:$A$13</c:f>
              <c:strCache>
                <c:ptCount val="11"/>
                <c:pt idx="0">
                  <c:v>2004</c:v>
                </c:pt>
                <c:pt idx="1">
                  <c:v>2005</c:v>
                </c:pt>
                <c:pt idx="2">
                  <c:v>2006</c:v>
                </c:pt>
                <c:pt idx="3">
                  <c:v>2007</c:v>
                </c:pt>
                <c:pt idx="4">
                  <c:v>2008</c:v>
                </c:pt>
                <c:pt idx="5">
                  <c:v>2009</c:v>
                </c:pt>
                <c:pt idx="6">
                  <c:v>2010</c:v>
                </c:pt>
                <c:pt idx="7">
                  <c:v>2011</c:v>
                </c:pt>
                <c:pt idx="8">
                  <c:v>2012*</c:v>
                </c:pt>
                <c:pt idx="9">
                  <c:v>2013</c:v>
                </c:pt>
                <c:pt idx="10">
                  <c:v>2014</c:v>
                </c:pt>
              </c:strCache>
            </c:strRef>
          </c:cat>
          <c:val>
            <c:numRef>
              <c:f>'Euclid Stop Summary'!$B$3:$B$13</c:f>
              <c:numCache>
                <c:formatCode>_(* #,##0_);_(* \(#,##0\);_(* "-"??_);_(@_)</c:formatCode>
                <c:ptCount val="11"/>
                <c:pt idx="0">
                  <c:v>2229</c:v>
                </c:pt>
                <c:pt idx="1">
                  <c:v>1962</c:v>
                </c:pt>
                <c:pt idx="2">
                  <c:v>2213</c:v>
                </c:pt>
                <c:pt idx="3">
                  <c:v>2378</c:v>
                </c:pt>
                <c:pt idx="4">
                  <c:v>2482</c:v>
                </c:pt>
                <c:pt idx="5">
                  <c:v>2607</c:v>
                </c:pt>
                <c:pt idx="6">
                  <c:v>2576</c:v>
                </c:pt>
                <c:pt idx="7">
                  <c:v>2806</c:v>
                </c:pt>
                <c:pt idx="8">
                  <c:v>2806</c:v>
                </c:pt>
                <c:pt idx="9">
                  <c:v>3361.4300000000012</c:v>
                </c:pt>
                <c:pt idx="10">
                  <c:v>3293.31</c:v>
                </c:pt>
              </c:numCache>
            </c:numRef>
          </c:val>
          <c:smooth val="0"/>
        </c:ser>
        <c:ser>
          <c:idx val="1"/>
          <c:order val="1"/>
          <c:tx>
            <c:strRef>
              <c:f>'Euclid Stop Summary'!$C$2</c:f>
              <c:strCache>
                <c:ptCount val="1"/>
                <c:pt idx="0">
                  <c:v>Depart</c:v>
                </c:pt>
              </c:strCache>
            </c:strRef>
          </c:tx>
          <c:marker>
            <c:symbol val="none"/>
          </c:marker>
          <c:dLbls>
            <c:dLblPos val="t"/>
            <c:showLegendKey val="0"/>
            <c:showVal val="1"/>
            <c:showCatName val="0"/>
            <c:showSerName val="0"/>
            <c:showPercent val="0"/>
            <c:showBubbleSize val="0"/>
            <c:showLeaderLines val="0"/>
          </c:dLbls>
          <c:cat>
            <c:strRef>
              <c:f>'Euclid Stop Summary'!$A$3:$A$13</c:f>
              <c:strCache>
                <c:ptCount val="11"/>
                <c:pt idx="0">
                  <c:v>2004</c:v>
                </c:pt>
                <c:pt idx="1">
                  <c:v>2005</c:v>
                </c:pt>
                <c:pt idx="2">
                  <c:v>2006</c:v>
                </c:pt>
                <c:pt idx="3">
                  <c:v>2007</c:v>
                </c:pt>
                <c:pt idx="4">
                  <c:v>2008</c:v>
                </c:pt>
                <c:pt idx="5">
                  <c:v>2009</c:v>
                </c:pt>
                <c:pt idx="6">
                  <c:v>2010</c:v>
                </c:pt>
                <c:pt idx="7">
                  <c:v>2011</c:v>
                </c:pt>
                <c:pt idx="8">
                  <c:v>2012*</c:v>
                </c:pt>
                <c:pt idx="9">
                  <c:v>2013</c:v>
                </c:pt>
                <c:pt idx="10">
                  <c:v>2014</c:v>
                </c:pt>
              </c:strCache>
            </c:strRef>
          </c:cat>
          <c:val>
            <c:numRef>
              <c:f>'Euclid Stop Summary'!$C$3:$C$13</c:f>
              <c:numCache>
                <c:formatCode>_(* #,##0_);_(* \(#,##0\);_(* "-"??_);_(@_)</c:formatCode>
                <c:ptCount val="11"/>
                <c:pt idx="0">
                  <c:v>2390</c:v>
                </c:pt>
                <c:pt idx="1">
                  <c:v>2182</c:v>
                </c:pt>
                <c:pt idx="2">
                  <c:v>2317</c:v>
                </c:pt>
                <c:pt idx="3">
                  <c:v>2527</c:v>
                </c:pt>
                <c:pt idx="4">
                  <c:v>2642</c:v>
                </c:pt>
                <c:pt idx="5">
                  <c:v>2861</c:v>
                </c:pt>
                <c:pt idx="6">
                  <c:v>2732</c:v>
                </c:pt>
                <c:pt idx="7">
                  <c:v>2916</c:v>
                </c:pt>
                <c:pt idx="8">
                  <c:v>2916</c:v>
                </c:pt>
                <c:pt idx="9">
                  <c:v>3509.51</c:v>
                </c:pt>
                <c:pt idx="10">
                  <c:v>3414.36</c:v>
                </c:pt>
              </c:numCache>
            </c:numRef>
          </c:val>
          <c:smooth val="0"/>
        </c:ser>
        <c:dLbls>
          <c:showLegendKey val="0"/>
          <c:showVal val="1"/>
          <c:showCatName val="0"/>
          <c:showSerName val="0"/>
          <c:showPercent val="0"/>
          <c:showBubbleSize val="0"/>
        </c:dLbls>
        <c:marker val="1"/>
        <c:smooth val="0"/>
        <c:axId val="139192192"/>
        <c:axId val="139193728"/>
      </c:lineChart>
      <c:catAx>
        <c:axId val="139192192"/>
        <c:scaling>
          <c:orientation val="minMax"/>
        </c:scaling>
        <c:delete val="0"/>
        <c:axPos val="b"/>
        <c:numFmt formatCode="General" sourceLinked="1"/>
        <c:majorTickMark val="none"/>
        <c:minorTickMark val="none"/>
        <c:tickLblPos val="nextTo"/>
        <c:crossAx val="139193728"/>
        <c:crosses val="autoZero"/>
        <c:auto val="1"/>
        <c:lblAlgn val="ctr"/>
        <c:lblOffset val="100"/>
        <c:noMultiLvlLbl val="0"/>
      </c:catAx>
      <c:valAx>
        <c:axId val="139193728"/>
        <c:scaling>
          <c:orientation val="minMax"/>
        </c:scaling>
        <c:delete val="1"/>
        <c:axPos val="l"/>
        <c:numFmt formatCode="_(* #,##0_);_(* \(#,##0\);_(* &quot;-&quot;??_);_(@_)" sourceLinked="1"/>
        <c:majorTickMark val="out"/>
        <c:minorTickMark val="none"/>
        <c:tickLblPos val="nextTo"/>
        <c:crossAx val="139192192"/>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59483354054399"/>
          <c:y val="3.3950617283950602E-2"/>
          <c:w val="0.42228401712943803"/>
          <c:h val="0.74290706717215904"/>
        </c:manualLayout>
      </c:layout>
      <c:pieChart>
        <c:varyColors val="1"/>
        <c:ser>
          <c:idx val="0"/>
          <c:order val="0"/>
          <c:dLbls>
            <c:txPr>
              <a:bodyPr/>
              <a:lstStyle/>
              <a:p>
                <a:pPr>
                  <a:defRPr>
                    <a:solidFill>
                      <a:schemeClr val="bg1"/>
                    </a:solidFill>
                  </a:defRPr>
                </a:pPr>
                <a:endParaRPr lang="en-US"/>
              </a:p>
            </c:txPr>
            <c:dLblPos val="inEnd"/>
            <c:showLegendKey val="0"/>
            <c:showVal val="1"/>
            <c:showCatName val="0"/>
            <c:showSerName val="0"/>
            <c:showPercent val="0"/>
            <c:showBubbleSize val="0"/>
            <c:showLeaderLines val="1"/>
          </c:dLbls>
          <c:cat>
            <c:strRef>
              <c:f>'Minus Renewals'!$F$32:$F$33</c:f>
              <c:strCache>
                <c:ptCount val="2"/>
                <c:pt idx="0">
                  <c:v>Diamond District Public Libraries</c:v>
                </c:pt>
                <c:pt idx="1">
                  <c:v>San Diego Public Library System</c:v>
                </c:pt>
              </c:strCache>
            </c:strRef>
          </c:cat>
          <c:val>
            <c:numRef>
              <c:f>'Minus Renewals'!$G$32:$G$33</c:f>
              <c:numCache>
                <c:formatCode>_(* #,##0_);_(* \(#,##0\);_(* "-"??_);_(@_)</c:formatCode>
                <c:ptCount val="2"/>
                <c:pt idx="0">
                  <c:v>1995.4085585380301</c:v>
                </c:pt>
                <c:pt idx="1">
                  <c:v>4110.696850256797</c:v>
                </c:pt>
              </c:numCache>
            </c:numRef>
          </c:val>
        </c:ser>
        <c:dLbls>
          <c:showLegendKey val="0"/>
          <c:showVal val="1"/>
          <c:showCatName val="1"/>
          <c:showSerName val="0"/>
          <c:showPercent val="0"/>
          <c:showBubbleSize val="0"/>
          <c:showLeaderLines val="1"/>
        </c:dLbls>
        <c:firstSliceAng val="242"/>
      </c:pieChart>
    </c:plotArea>
    <c:legend>
      <c:legendPos val="b"/>
      <c:layout>
        <c:manualLayout>
          <c:xMode val="edge"/>
          <c:yMode val="edge"/>
          <c:x val="8.4985495234148507E-3"/>
          <c:y val="0.83241324001166495"/>
          <c:w val="0.96019588340931095"/>
          <c:h val="0.1490682414698160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536871193337E-2"/>
          <c:y val="0"/>
          <c:w val="0.73029702929451001"/>
          <c:h val="0.91760518791419998"/>
        </c:manualLayout>
      </c:layout>
      <c:barChart>
        <c:barDir val="col"/>
        <c:grouping val="stacked"/>
        <c:varyColors val="0"/>
        <c:ser>
          <c:idx val="0"/>
          <c:order val="0"/>
          <c:tx>
            <c:strRef>
              <c:f>'Types of Housing Summary'!$A$2</c:f>
              <c:strCache>
                <c:ptCount val="1"/>
                <c:pt idx="0">
                  <c:v>Mobile home</c:v>
                </c:pt>
              </c:strCache>
            </c:strRef>
          </c:tx>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'Types of Housing Summary'!$B$1:$C$1</c:f>
              <c:strCache>
                <c:ptCount val="2"/>
                <c:pt idx="0">
                  <c:v>Diamond District (n=24,275)</c:v>
                </c:pt>
                <c:pt idx="1">
                  <c:v>SD County (n=1,076,483)</c:v>
                </c:pt>
              </c:strCache>
            </c:strRef>
          </c:cat>
          <c:val>
            <c:numRef>
              <c:f>'Types of Housing Summary'!$B$2:$C$2</c:f>
              <c:numCache>
                <c:formatCode>General</c:formatCode>
                <c:ptCount val="2"/>
                <c:pt idx="0">
                  <c:v>5.3</c:v>
                </c:pt>
                <c:pt idx="1">
                  <c:v>3.7</c:v>
                </c:pt>
              </c:numCache>
            </c:numRef>
          </c:val>
        </c:ser>
        <c:ser>
          <c:idx val="1"/>
          <c:order val="1"/>
          <c:tx>
            <c:strRef>
              <c:f>'Types of Housing Summary'!$A$3</c:f>
              <c:strCache>
                <c:ptCount val="1"/>
                <c:pt idx="0">
                  <c:v>1-unit, detached</c:v>
                </c:pt>
              </c:strCache>
            </c:strRef>
          </c:tx>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'Types of Housing Summary'!$B$1:$C$1</c:f>
              <c:strCache>
                <c:ptCount val="2"/>
                <c:pt idx="0">
                  <c:v>Diamond District (n=24,275)</c:v>
                </c:pt>
                <c:pt idx="1">
                  <c:v>SD County (n=1,076,483)</c:v>
                </c:pt>
              </c:strCache>
            </c:strRef>
          </c:cat>
          <c:val>
            <c:numRef>
              <c:f>'Types of Housing Summary'!$B$3:$C$3</c:f>
              <c:numCache>
                <c:formatCode>General</c:formatCode>
                <c:ptCount val="2"/>
                <c:pt idx="0">
                  <c:v>58.5</c:v>
                </c:pt>
                <c:pt idx="1">
                  <c:v>51.4</c:v>
                </c:pt>
              </c:numCache>
            </c:numRef>
          </c:val>
        </c:ser>
        <c:ser>
          <c:idx val="2"/>
          <c:order val="2"/>
          <c:tx>
            <c:strRef>
              <c:f>'Types of Housing Summary'!$A$4</c:f>
              <c:strCache>
                <c:ptCount val="1"/>
                <c:pt idx="0">
                  <c:v>1-4 units, attached</c:v>
                </c:pt>
              </c:strCache>
            </c:strRef>
          </c:tx>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'Types of Housing Summary'!$B$1:$C$1</c:f>
              <c:strCache>
                <c:ptCount val="2"/>
                <c:pt idx="0">
                  <c:v>Diamond District (n=24,275)</c:v>
                </c:pt>
                <c:pt idx="1">
                  <c:v>SD County (n=1,076,483)</c:v>
                </c:pt>
              </c:strCache>
            </c:strRef>
          </c:cat>
          <c:val>
            <c:numRef>
              <c:f>'Types of Housing Summary'!$B$4:$C$4</c:f>
              <c:numCache>
                <c:formatCode>General</c:formatCode>
                <c:ptCount val="2"/>
                <c:pt idx="0">
                  <c:v>18.7</c:v>
                </c:pt>
                <c:pt idx="1">
                  <c:v>16.29999999999999</c:v>
                </c:pt>
              </c:numCache>
            </c:numRef>
          </c:val>
        </c:ser>
        <c:ser>
          <c:idx val="3"/>
          <c:order val="3"/>
          <c:tx>
            <c:strRef>
              <c:f>'Types of Housing Summary'!$A$5</c:f>
              <c:strCache>
                <c:ptCount val="1"/>
                <c:pt idx="0">
                  <c:v>5 to 9 units</c:v>
                </c:pt>
              </c:strCache>
            </c:strRef>
          </c:tx>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'Types of Housing Summary'!$B$1:$C$1</c:f>
              <c:strCache>
                <c:ptCount val="2"/>
                <c:pt idx="0">
                  <c:v>Diamond District (n=24,275)</c:v>
                </c:pt>
                <c:pt idx="1">
                  <c:v>SD County (n=1,076,483)</c:v>
                </c:pt>
              </c:strCache>
            </c:strRef>
          </c:cat>
          <c:val>
            <c:numRef>
              <c:f>'Types of Housing Summary'!$B$5:$C$5</c:f>
              <c:numCache>
                <c:formatCode>General</c:formatCode>
                <c:ptCount val="2"/>
                <c:pt idx="0">
                  <c:v>7.3</c:v>
                </c:pt>
                <c:pt idx="1">
                  <c:v>7.7</c:v>
                </c:pt>
              </c:numCache>
            </c:numRef>
          </c:val>
        </c:ser>
        <c:ser>
          <c:idx val="4"/>
          <c:order val="4"/>
          <c:tx>
            <c:strRef>
              <c:f>'Types of Housing Summary'!$A$6</c:f>
              <c:strCache>
                <c:ptCount val="1"/>
                <c:pt idx="0">
                  <c:v>10 to 19 units</c:v>
                </c:pt>
              </c:strCache>
            </c:strRef>
          </c:tx>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'Types of Housing Summary'!$B$1:$C$1</c:f>
              <c:strCache>
                <c:ptCount val="2"/>
                <c:pt idx="0">
                  <c:v>Diamond District (n=24,275)</c:v>
                </c:pt>
                <c:pt idx="1">
                  <c:v>SD County (n=1,076,483)</c:v>
                </c:pt>
              </c:strCache>
            </c:strRef>
          </c:cat>
          <c:val>
            <c:numRef>
              <c:f>'Types of Housing Summary'!$B$6:$C$6</c:f>
              <c:numCache>
                <c:formatCode>General</c:formatCode>
                <c:ptCount val="2"/>
                <c:pt idx="0">
                  <c:v>4.4000000000000004</c:v>
                </c:pt>
                <c:pt idx="1">
                  <c:v>6.9</c:v>
                </c:pt>
              </c:numCache>
            </c:numRef>
          </c:val>
        </c:ser>
        <c:ser>
          <c:idx val="5"/>
          <c:order val="5"/>
          <c:tx>
            <c:strRef>
              <c:f>'Types of Housing Summary'!$A$7</c:f>
              <c:strCache>
                <c:ptCount val="1"/>
                <c:pt idx="0">
                  <c:v>20 or more units</c:v>
                </c:pt>
              </c:strCache>
            </c:strRef>
          </c:tx>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'Types of Housing Summary'!$B$1:$C$1</c:f>
              <c:strCache>
                <c:ptCount val="2"/>
                <c:pt idx="0">
                  <c:v>Diamond District (n=24,275)</c:v>
                </c:pt>
                <c:pt idx="1">
                  <c:v>SD County (n=1,076,483)</c:v>
                </c:pt>
              </c:strCache>
            </c:strRef>
          </c:cat>
          <c:val>
            <c:numRef>
              <c:f>'Types of Housing Summary'!$B$7:$C$7</c:f>
              <c:numCache>
                <c:formatCode>General</c:formatCode>
                <c:ptCount val="2"/>
                <c:pt idx="0">
                  <c:v>5.6</c:v>
                </c:pt>
                <c:pt idx="1">
                  <c:v>14</c:v>
                </c:pt>
              </c:numCache>
            </c:numRef>
          </c:val>
        </c:ser>
        <c:dLbls>
          <c:dLblPos val="ctr"/>
          <c:showLegendKey val="0"/>
          <c:showVal val="1"/>
          <c:showCatName val="0"/>
          <c:showSerName val="0"/>
          <c:showPercent val="0"/>
          <c:showBubbleSize val="0"/>
        </c:dLbls>
        <c:gapWidth val="55"/>
        <c:overlap val="100"/>
        <c:axId val="139322880"/>
        <c:axId val="139324416"/>
      </c:barChart>
      <c:catAx>
        <c:axId val="139322880"/>
        <c:scaling>
          <c:orientation val="minMax"/>
        </c:scaling>
        <c:delete val="0"/>
        <c:axPos val="b"/>
        <c:majorTickMark val="out"/>
        <c:minorTickMark val="none"/>
        <c:tickLblPos val="nextTo"/>
        <c:crossAx val="139324416"/>
        <c:crosses val="autoZero"/>
        <c:auto val="1"/>
        <c:lblAlgn val="ctr"/>
        <c:lblOffset val="100"/>
        <c:noMultiLvlLbl val="0"/>
      </c:catAx>
      <c:valAx>
        <c:axId val="139324416"/>
        <c:scaling>
          <c:orientation val="minMax"/>
        </c:scaling>
        <c:delete val="1"/>
        <c:axPos val="l"/>
        <c:numFmt formatCode="General" sourceLinked="1"/>
        <c:majorTickMark val="none"/>
        <c:minorTickMark val="none"/>
        <c:tickLblPos val="nextTo"/>
        <c:crossAx val="13932288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741171572275405E-2"/>
          <c:y val="7.5836737723744801E-2"/>
          <c:w val="0.69722860655931496"/>
          <c:h val="0.76402025918635197"/>
        </c:manualLayout>
      </c:layout>
      <c:barChart>
        <c:barDir val="col"/>
        <c:grouping val="stacked"/>
        <c:varyColors val="0"/>
        <c:ser>
          <c:idx val="0"/>
          <c:order val="0"/>
          <c:tx>
            <c:strRef>
              <c:f>'Types of Housing Summary'!$A$21</c:f>
              <c:strCache>
                <c:ptCount val="1"/>
                <c:pt idx="0">
                  <c:v>Owner-Occupied</c:v>
                </c:pt>
              </c:strCache>
            </c:strRef>
          </c:tx>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'Types of Housing Summary'!$B$20:$C$20</c:f>
              <c:strCache>
                <c:ptCount val="2"/>
                <c:pt idx="0">
                  <c:v>Diamond District (n=24,275)</c:v>
                </c:pt>
                <c:pt idx="1">
                  <c:v>SD County (n=1,076,483)</c:v>
                </c:pt>
              </c:strCache>
            </c:strRef>
          </c:cat>
          <c:val>
            <c:numRef>
              <c:f>'Types of Housing Summary'!$B$21:$C$21</c:f>
              <c:numCache>
                <c:formatCode>0%</c:formatCode>
                <c:ptCount val="2"/>
                <c:pt idx="0">
                  <c:v>0.48</c:v>
                </c:pt>
                <c:pt idx="1">
                  <c:v>0.53847668750923094</c:v>
                </c:pt>
              </c:numCache>
            </c:numRef>
          </c:val>
        </c:ser>
        <c:ser>
          <c:idx val="1"/>
          <c:order val="1"/>
          <c:tx>
            <c:strRef>
              <c:f>'Types of Housing Summary'!$A$22</c:f>
              <c:strCache>
                <c:ptCount val="1"/>
                <c:pt idx="0">
                  <c:v>Renter-Occupied</c:v>
                </c:pt>
              </c:strCache>
            </c:strRef>
          </c:tx>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'Types of Housing Summary'!$B$20:$C$20</c:f>
              <c:strCache>
                <c:ptCount val="2"/>
                <c:pt idx="0">
                  <c:v>Diamond District (n=24,275)</c:v>
                </c:pt>
                <c:pt idx="1">
                  <c:v>SD County (n=1,076,483)</c:v>
                </c:pt>
              </c:strCache>
            </c:strRef>
          </c:cat>
          <c:val>
            <c:numRef>
              <c:f>'Types of Housing Summary'!$B$22:$C$22</c:f>
              <c:numCache>
                <c:formatCode>0%</c:formatCode>
                <c:ptCount val="2"/>
                <c:pt idx="0">
                  <c:v>0.52</c:v>
                </c:pt>
                <c:pt idx="1">
                  <c:v>0.461523312490769</c:v>
                </c:pt>
              </c:numCache>
            </c:numRef>
          </c:val>
        </c:ser>
        <c:dLbls>
          <c:dLblPos val="ctr"/>
          <c:showLegendKey val="0"/>
          <c:showVal val="1"/>
          <c:showCatName val="0"/>
          <c:showSerName val="0"/>
          <c:showPercent val="0"/>
          <c:showBubbleSize val="0"/>
        </c:dLbls>
        <c:gapWidth val="150"/>
        <c:overlap val="100"/>
        <c:axId val="140090368"/>
        <c:axId val="140100352"/>
      </c:barChart>
      <c:catAx>
        <c:axId val="140090368"/>
        <c:scaling>
          <c:orientation val="minMax"/>
        </c:scaling>
        <c:delete val="0"/>
        <c:axPos val="b"/>
        <c:majorTickMark val="out"/>
        <c:minorTickMark val="none"/>
        <c:tickLblPos val="nextTo"/>
        <c:crossAx val="140100352"/>
        <c:crosses val="autoZero"/>
        <c:auto val="1"/>
        <c:lblAlgn val="ctr"/>
        <c:lblOffset val="100"/>
        <c:noMultiLvlLbl val="0"/>
      </c:catAx>
      <c:valAx>
        <c:axId val="140100352"/>
        <c:scaling>
          <c:orientation val="minMax"/>
        </c:scaling>
        <c:delete val="1"/>
        <c:axPos val="l"/>
        <c:numFmt formatCode="0%" sourceLinked="1"/>
        <c:majorTickMark val="out"/>
        <c:minorTickMark val="none"/>
        <c:tickLblPos val="nextTo"/>
        <c:crossAx val="140090368"/>
        <c:crosses val="autoZero"/>
        <c:crossBetween val="between"/>
      </c:valAx>
    </c:plotArea>
    <c:legend>
      <c:legendPos val="r"/>
      <c:layout>
        <c:manualLayout>
          <c:xMode val="edge"/>
          <c:yMode val="edge"/>
          <c:x val="0.77543469639029605"/>
          <c:y val="0.39382914374401101"/>
          <c:w val="0.224565303609704"/>
          <c:h val="0.11623682521630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Sheet1!$I$20</c:f>
              <c:strCache>
                <c:ptCount val="1"/>
                <c:pt idx="0">
                  <c:v>% TREE CANOPY</c:v>
                </c:pt>
              </c:strCache>
            </c:strRef>
          </c:tx>
          <c:spPr>
            <a:blipFill>
              <a:blip xmlns:r="http://schemas.openxmlformats.org/officeDocument/2006/relationships" r:embed="rId1"/>
              <a:stretch>
                <a:fillRect/>
              </a:stretch>
            </a:blipFill>
          </c:spPr>
          <c:invertIfNegative val="0"/>
          <c:dLbls>
            <c:txPr>
              <a:bodyPr/>
              <a:lstStyle/>
              <a:p>
                <a:pPr>
                  <a:defRPr sz="1800"/>
                </a:pPr>
                <a:endParaRPr lang="en-US"/>
              </a:p>
            </c:txPr>
            <c:showLegendKey val="0"/>
            <c:showVal val="1"/>
            <c:showCatName val="0"/>
            <c:showSerName val="0"/>
            <c:showPercent val="0"/>
            <c:showBubbleSize val="0"/>
            <c:showLeaderLines val="0"/>
          </c:dLbls>
          <c:cat>
            <c:strRef>
              <c:f>Sheet1!$H$21:$H$22</c:f>
              <c:strCache>
                <c:ptCount val="2"/>
                <c:pt idx="0">
                  <c:v>Diamond District</c:v>
                </c:pt>
                <c:pt idx="1">
                  <c:v>San Diego County</c:v>
                </c:pt>
              </c:strCache>
            </c:strRef>
          </c:cat>
          <c:val>
            <c:numRef>
              <c:f>Sheet1!$I$21:$I$22</c:f>
              <c:numCache>
                <c:formatCode>0.00%</c:formatCode>
                <c:ptCount val="2"/>
                <c:pt idx="0">
                  <c:v>6.09029275809335E-3</c:v>
                </c:pt>
                <c:pt idx="1">
                  <c:v>1.23180909639573E-2</c:v>
                </c:pt>
              </c:numCache>
            </c:numRef>
          </c:val>
        </c:ser>
        <c:dLbls>
          <c:showLegendKey val="0"/>
          <c:showVal val="1"/>
          <c:showCatName val="0"/>
          <c:showSerName val="0"/>
          <c:showPercent val="0"/>
          <c:showBubbleSize val="0"/>
        </c:dLbls>
        <c:gapWidth val="75"/>
        <c:axId val="140126464"/>
        <c:axId val="140162176"/>
      </c:barChart>
      <c:catAx>
        <c:axId val="140126464"/>
        <c:scaling>
          <c:orientation val="minMax"/>
        </c:scaling>
        <c:delete val="0"/>
        <c:axPos val="b"/>
        <c:majorTickMark val="none"/>
        <c:minorTickMark val="none"/>
        <c:tickLblPos val="nextTo"/>
        <c:txPr>
          <a:bodyPr/>
          <a:lstStyle/>
          <a:p>
            <a:pPr>
              <a:defRPr sz="1800"/>
            </a:pPr>
            <a:endParaRPr lang="en-US"/>
          </a:p>
        </c:txPr>
        <c:crossAx val="140162176"/>
        <c:crosses val="autoZero"/>
        <c:auto val="1"/>
        <c:lblAlgn val="ctr"/>
        <c:lblOffset val="100"/>
        <c:noMultiLvlLbl val="0"/>
      </c:catAx>
      <c:valAx>
        <c:axId val="140162176"/>
        <c:scaling>
          <c:orientation val="minMax"/>
        </c:scaling>
        <c:delete val="1"/>
        <c:axPos val="l"/>
        <c:numFmt formatCode="0.00%" sourceLinked="1"/>
        <c:majorTickMark val="none"/>
        <c:minorTickMark val="none"/>
        <c:tickLblPos val="nextTo"/>
        <c:crossAx val="140126464"/>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layout/>
      <c:overlay val="0"/>
    </c:title>
    <c:autoTitleDeleted val="0"/>
    <c:plotArea>
      <c:layout/>
      <c:pieChart>
        <c:varyColors val="1"/>
        <c:ser>
          <c:idx val="0"/>
          <c:order val="0"/>
          <c:tx>
            <c:strRef>
              <c:f>Sheet1!$A$16</c:f>
              <c:strCache>
                <c:ptCount val="1"/>
                <c:pt idx="0">
                  <c:v>Diamond District (n=28,946)</c:v>
                </c:pt>
              </c:strCache>
            </c:strRef>
          </c:tx>
          <c:dLbls>
            <c:txPr>
              <a:bodyPr/>
              <a:lstStyle/>
              <a:p>
                <a:pPr>
                  <a:defRPr>
                    <a:solidFill>
                      <a:schemeClr val="bg1"/>
                    </a:solidFill>
                  </a:defRPr>
                </a:pPr>
                <a:endParaRPr lang="en-US"/>
              </a:p>
            </c:txPr>
            <c:showLegendKey val="0"/>
            <c:showVal val="0"/>
            <c:showCatName val="0"/>
            <c:showSerName val="0"/>
            <c:showPercent val="1"/>
            <c:showBubbleSize val="0"/>
            <c:showLeaderLines val="1"/>
          </c:dLbls>
          <c:cat>
            <c:strRef>
              <c:f>Sheet1!$B$15:$C$15</c:f>
              <c:strCache>
                <c:ptCount val="2"/>
                <c:pt idx="0">
                  <c:v>Naturalized</c:v>
                </c:pt>
                <c:pt idx="1">
                  <c:v>Not a U.S. Citizen</c:v>
                </c:pt>
              </c:strCache>
            </c:strRef>
          </c:cat>
          <c:val>
            <c:numRef>
              <c:f>Sheet1!$B$16:$C$16</c:f>
              <c:numCache>
                <c:formatCode>0%</c:formatCode>
                <c:ptCount val="2"/>
                <c:pt idx="0">
                  <c:v>0.41415048711393598</c:v>
                </c:pt>
                <c:pt idx="1">
                  <c:v>0.58584951288606402</c:v>
                </c:pt>
              </c:numCache>
            </c:numRef>
          </c:val>
        </c:ser>
        <c:dLbls>
          <c:showLegendKey val="0"/>
          <c:showVal val="0"/>
          <c:showCatName val="0"/>
          <c:showSerName val="0"/>
          <c:showPercent val="1"/>
          <c:showBubbleSize val="0"/>
          <c:showLeaderLines val="1"/>
        </c:dLbls>
        <c:firstSliceAng val="197"/>
      </c:pieChart>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Sheet1!$D$5</c:f>
              <c:strCache>
                <c:ptCount val="1"/>
                <c:pt idx="0">
                  <c:v>  Europe</c:v>
                </c:pt>
              </c:strCache>
            </c:strRef>
          </c:tx>
          <c:invertIfNegative val="0"/>
          <c:dLbls>
            <c:delete val="1"/>
          </c:dLbls>
          <c:cat>
            <c:strRef>
              <c:f>Sheet1!$A$6:$C$7</c:f>
              <c:strCache>
                <c:ptCount val="2"/>
                <c:pt idx="0">
                  <c:v>Diamond District (n=28,946)</c:v>
                </c:pt>
                <c:pt idx="1">
                  <c:v>San Diego County (n=720,485)</c:v>
                </c:pt>
              </c:strCache>
            </c:strRef>
          </c:cat>
          <c:val>
            <c:numRef>
              <c:f>Sheet1!$D$6:$D$7</c:f>
              <c:numCache>
                <c:formatCode>0%</c:formatCode>
                <c:ptCount val="2"/>
                <c:pt idx="0">
                  <c:v>5.1129689767152597E-3</c:v>
                </c:pt>
                <c:pt idx="1">
                  <c:v>8.1532578749037105E-2</c:v>
                </c:pt>
              </c:numCache>
            </c:numRef>
          </c:val>
        </c:ser>
        <c:ser>
          <c:idx val="1"/>
          <c:order val="1"/>
          <c:tx>
            <c:strRef>
              <c:f>Sheet1!$E$5</c:f>
              <c:strCache>
                <c:ptCount val="1"/>
                <c:pt idx="0">
                  <c:v>  Asia</c:v>
                </c:pt>
              </c:strCache>
            </c:strRef>
          </c:tx>
          <c:invertIfNegative val="0"/>
          <c:cat>
            <c:strRef>
              <c:f>Sheet1!$A$6:$C$7</c:f>
              <c:strCache>
                <c:ptCount val="2"/>
                <c:pt idx="0">
                  <c:v>Diamond District (n=28,946)</c:v>
                </c:pt>
                <c:pt idx="1">
                  <c:v>San Diego County (n=720,485)</c:v>
                </c:pt>
              </c:strCache>
            </c:strRef>
          </c:cat>
          <c:val>
            <c:numRef>
              <c:f>Sheet1!$E$6:$E$7</c:f>
              <c:numCache>
                <c:formatCode>0%</c:formatCode>
                <c:ptCount val="2"/>
                <c:pt idx="0">
                  <c:v>0.26981275478477201</c:v>
                </c:pt>
                <c:pt idx="1">
                  <c:v>0.35997973587236398</c:v>
                </c:pt>
              </c:numCache>
            </c:numRef>
          </c:val>
        </c:ser>
        <c:ser>
          <c:idx val="2"/>
          <c:order val="2"/>
          <c:tx>
            <c:strRef>
              <c:f>Sheet1!$F$5</c:f>
              <c:strCache>
                <c:ptCount val="1"/>
                <c:pt idx="0">
                  <c:v>  Africa</c:v>
                </c:pt>
              </c:strCache>
            </c:strRef>
          </c:tx>
          <c:invertIfNegative val="0"/>
          <c:dLbls>
            <c:delete val="1"/>
          </c:dLbls>
          <c:cat>
            <c:strRef>
              <c:f>Sheet1!$A$6:$C$7</c:f>
              <c:strCache>
                <c:ptCount val="2"/>
                <c:pt idx="0">
                  <c:v>Diamond District (n=28,946)</c:v>
                </c:pt>
                <c:pt idx="1">
                  <c:v>San Diego County (n=720,485)</c:v>
                </c:pt>
              </c:strCache>
            </c:strRef>
          </c:cat>
          <c:val>
            <c:numRef>
              <c:f>Sheet1!$F$6:$F$7</c:f>
              <c:numCache>
                <c:formatCode>0%</c:formatCode>
                <c:ptCount val="2"/>
                <c:pt idx="0">
                  <c:v>3.4512540592828003E-2</c:v>
                </c:pt>
                <c:pt idx="1">
                  <c:v>2.2180892038002199E-2</c:v>
                </c:pt>
              </c:numCache>
            </c:numRef>
          </c:val>
        </c:ser>
        <c:ser>
          <c:idx val="3"/>
          <c:order val="3"/>
          <c:tx>
            <c:strRef>
              <c:f>Sheet1!$G$5</c:f>
              <c:strCache>
                <c:ptCount val="1"/>
                <c:pt idx="0">
                  <c:v>  Oceania</c:v>
                </c:pt>
              </c:strCache>
            </c:strRef>
          </c:tx>
          <c:invertIfNegative val="0"/>
          <c:dLbls>
            <c:delete val="1"/>
          </c:dLbls>
          <c:cat>
            <c:strRef>
              <c:f>Sheet1!$A$6:$C$7</c:f>
              <c:strCache>
                <c:ptCount val="2"/>
                <c:pt idx="0">
                  <c:v>Diamond District (n=28,946)</c:v>
                </c:pt>
                <c:pt idx="1">
                  <c:v>San Diego County (n=720,485)</c:v>
                </c:pt>
              </c:strCache>
            </c:strRef>
          </c:cat>
          <c:val>
            <c:numRef>
              <c:f>Sheet1!$G$6:$G$7</c:f>
              <c:numCache>
                <c:formatCode>0%</c:formatCode>
                <c:ptCount val="2"/>
                <c:pt idx="0">
                  <c:v>3.42016168037035E-3</c:v>
                </c:pt>
                <c:pt idx="1">
                  <c:v>5.9279513105755096E-3</c:v>
                </c:pt>
              </c:numCache>
            </c:numRef>
          </c:val>
        </c:ser>
        <c:ser>
          <c:idx val="4"/>
          <c:order val="4"/>
          <c:tx>
            <c:strRef>
              <c:f>Sheet1!$H$5</c:f>
              <c:strCache>
                <c:ptCount val="1"/>
                <c:pt idx="0">
                  <c:v>  Latin America</c:v>
                </c:pt>
              </c:strCache>
            </c:strRef>
          </c:tx>
          <c:invertIfNegative val="0"/>
          <c:cat>
            <c:strRef>
              <c:f>Sheet1!$A$6:$C$7</c:f>
              <c:strCache>
                <c:ptCount val="2"/>
                <c:pt idx="0">
                  <c:v>Diamond District (n=28,946)</c:v>
                </c:pt>
                <c:pt idx="1">
                  <c:v>San Diego County (n=720,485)</c:v>
                </c:pt>
              </c:strCache>
            </c:strRef>
          </c:cat>
          <c:val>
            <c:numRef>
              <c:f>Sheet1!$H$6:$H$7</c:f>
              <c:numCache>
                <c:formatCode>0%</c:formatCode>
                <c:ptCount val="2"/>
                <c:pt idx="0">
                  <c:v>0.68651972638706504</c:v>
                </c:pt>
                <c:pt idx="1">
                  <c:v>0.51176915549942104</c:v>
                </c:pt>
              </c:numCache>
            </c:numRef>
          </c:val>
        </c:ser>
        <c:ser>
          <c:idx val="5"/>
          <c:order val="5"/>
          <c:tx>
            <c:strRef>
              <c:f>Sheet1!$I$5</c:f>
              <c:strCache>
                <c:ptCount val="1"/>
                <c:pt idx="0">
                  <c:v>  Northern America</c:v>
                </c:pt>
              </c:strCache>
            </c:strRef>
          </c:tx>
          <c:invertIfNegative val="0"/>
          <c:dLbls>
            <c:delete val="1"/>
          </c:dLbls>
          <c:cat>
            <c:strRef>
              <c:f>Sheet1!$A$6:$C$7</c:f>
              <c:strCache>
                <c:ptCount val="2"/>
                <c:pt idx="0">
                  <c:v>Diamond District (n=28,946)</c:v>
                </c:pt>
                <c:pt idx="1">
                  <c:v>San Diego County (n=720,485)</c:v>
                </c:pt>
              </c:strCache>
            </c:strRef>
          </c:cat>
          <c:val>
            <c:numRef>
              <c:f>Sheet1!$I$6:$I$7</c:f>
              <c:numCache>
                <c:formatCode>0%</c:formatCode>
                <c:ptCount val="2"/>
                <c:pt idx="0">
                  <c:v>6.2184757824915399E-4</c:v>
                </c:pt>
                <c:pt idx="1">
                  <c:v>1.86096865306009E-2</c:v>
                </c:pt>
              </c:numCache>
            </c:numRef>
          </c:val>
        </c:ser>
        <c:dLbls>
          <c:showLegendKey val="0"/>
          <c:showVal val="1"/>
          <c:showCatName val="0"/>
          <c:showSerName val="0"/>
          <c:showPercent val="0"/>
          <c:showBubbleSize val="0"/>
        </c:dLbls>
        <c:gapWidth val="95"/>
        <c:overlap val="100"/>
        <c:axId val="123992320"/>
        <c:axId val="124010496"/>
      </c:barChart>
      <c:catAx>
        <c:axId val="123992320"/>
        <c:scaling>
          <c:orientation val="minMax"/>
        </c:scaling>
        <c:delete val="0"/>
        <c:axPos val="b"/>
        <c:majorTickMark val="none"/>
        <c:minorTickMark val="none"/>
        <c:tickLblPos val="nextTo"/>
        <c:crossAx val="124010496"/>
        <c:crosses val="autoZero"/>
        <c:auto val="1"/>
        <c:lblAlgn val="ctr"/>
        <c:lblOffset val="100"/>
        <c:noMultiLvlLbl val="0"/>
      </c:catAx>
      <c:valAx>
        <c:axId val="124010496"/>
        <c:scaling>
          <c:orientation val="minMax"/>
        </c:scaling>
        <c:delete val="1"/>
        <c:axPos val="l"/>
        <c:numFmt formatCode="0%" sourceLinked="1"/>
        <c:majorTickMark val="out"/>
        <c:minorTickMark val="none"/>
        <c:tickLblPos val="nextTo"/>
        <c:crossAx val="12399232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306140786455697E-2"/>
          <c:y val="2.5790047938760701E-4"/>
          <c:w val="0.95017734269702803"/>
          <c:h val="0.52799581037927601"/>
        </c:manualLayout>
      </c:layout>
      <c:barChart>
        <c:barDir val="col"/>
        <c:grouping val="clustered"/>
        <c:varyColors val="0"/>
        <c:ser>
          <c:idx val="0"/>
          <c:order val="0"/>
          <c:tx>
            <c:strRef>
              <c:f>Sheet1!$B$43</c:f>
              <c:strCache>
                <c:ptCount val="1"/>
                <c:pt idx="0">
                  <c:v>Diamond District (N=32,767)</c:v>
                </c:pt>
              </c:strCache>
            </c:strRef>
          </c:tx>
          <c:invertIfNegative val="0"/>
          <c:dLbls>
            <c:txPr>
              <a:bodyPr/>
              <a:lstStyle/>
              <a:p>
                <a:pPr>
                  <a:defRPr sz="1200">
                    <a:solidFill>
                      <a:schemeClr val="accent1"/>
                    </a:solidFill>
                  </a:defRPr>
                </a:pPr>
                <a:endParaRPr lang="en-US"/>
              </a:p>
            </c:txPr>
            <c:showLegendKey val="0"/>
            <c:showVal val="1"/>
            <c:showCatName val="0"/>
            <c:showSerName val="0"/>
            <c:showPercent val="0"/>
            <c:showBubbleSize val="0"/>
            <c:showLeaderLines val="0"/>
          </c:dLbls>
          <c:cat>
            <c:strRef>
              <c:f>Sheet1!$A$44:$A$56</c:f>
              <c:strCache>
                <c:ptCount val="13"/>
                <c:pt idx="0">
                  <c:v>Agriculture</c:v>
                </c:pt>
                <c:pt idx="1">
                  <c:v>Construction</c:v>
                </c:pt>
                <c:pt idx="2">
                  <c:v>Manufacturing</c:v>
                </c:pt>
                <c:pt idx="3">
                  <c:v>Wholesale Trade</c:v>
                </c:pt>
                <c:pt idx="4">
                  <c:v>Retail Trade</c:v>
                </c:pt>
                <c:pt idx="5">
                  <c:v>Transportation and Warehousing</c:v>
                </c:pt>
                <c:pt idx="6">
                  <c:v>Information</c:v>
                </c:pt>
                <c:pt idx="7">
                  <c:v>FIRE</c:v>
                </c:pt>
                <c:pt idx="8">
                  <c:v>Education, Social Services, Health</c:v>
                </c:pt>
                <c:pt idx="9">
                  <c:v>Professional, Scientific and Technical Services</c:v>
                </c:pt>
                <c:pt idx="10">
                  <c:v>Arts, Entertainment, Recreation</c:v>
                </c:pt>
                <c:pt idx="11">
                  <c:v>Other, exc. Public Admin</c:v>
                </c:pt>
                <c:pt idx="12">
                  <c:v>Public Admin</c:v>
                </c:pt>
              </c:strCache>
            </c:strRef>
          </c:cat>
          <c:val>
            <c:numRef>
              <c:f>Sheet1!$B$44:$B$56</c:f>
              <c:numCache>
                <c:formatCode>0%</c:formatCode>
                <c:ptCount val="13"/>
                <c:pt idx="0">
                  <c:v>8.0000000000000002E-3</c:v>
                </c:pt>
                <c:pt idx="1">
                  <c:v>8.6999999999999994E-2</c:v>
                </c:pt>
                <c:pt idx="2">
                  <c:v>9.0999999999999998E-2</c:v>
                </c:pt>
                <c:pt idx="3">
                  <c:v>2.4E-2</c:v>
                </c:pt>
                <c:pt idx="4">
                  <c:v>9.7000000000000003E-2</c:v>
                </c:pt>
                <c:pt idx="5">
                  <c:v>4.4999999999999998E-2</c:v>
                </c:pt>
                <c:pt idx="6">
                  <c:v>1.6E-2</c:v>
                </c:pt>
                <c:pt idx="7">
                  <c:v>5.3999999999999999E-2</c:v>
                </c:pt>
                <c:pt idx="8">
                  <c:v>0.17799999999999999</c:v>
                </c:pt>
                <c:pt idx="9">
                  <c:v>0.11899999999999999</c:v>
                </c:pt>
                <c:pt idx="10">
                  <c:v>0.161</c:v>
                </c:pt>
                <c:pt idx="11">
                  <c:v>6.5000000000000002E-2</c:v>
                </c:pt>
                <c:pt idx="12">
                  <c:v>5.5E-2</c:v>
                </c:pt>
              </c:numCache>
            </c:numRef>
          </c:val>
        </c:ser>
        <c:ser>
          <c:idx val="1"/>
          <c:order val="1"/>
          <c:tx>
            <c:strRef>
              <c:f>Sheet1!$C$43</c:f>
              <c:strCache>
                <c:ptCount val="1"/>
                <c:pt idx="0">
                  <c:v>San Diego County (N=1,386,825)</c:v>
                </c:pt>
              </c:strCache>
            </c:strRef>
          </c:tx>
          <c:invertIfNegative val="0"/>
          <c:dLbls>
            <c:txPr>
              <a:bodyPr/>
              <a:lstStyle/>
              <a:p>
                <a:pPr>
                  <a:defRPr sz="1200">
                    <a:solidFill>
                      <a:schemeClr val="tx2"/>
                    </a:solidFill>
                  </a:defRPr>
                </a:pPr>
                <a:endParaRPr lang="en-US"/>
              </a:p>
            </c:txPr>
            <c:showLegendKey val="0"/>
            <c:showVal val="1"/>
            <c:showCatName val="0"/>
            <c:showSerName val="0"/>
            <c:showPercent val="0"/>
            <c:showBubbleSize val="0"/>
            <c:showLeaderLines val="0"/>
          </c:dLbls>
          <c:cat>
            <c:strRef>
              <c:f>Sheet1!$A$44:$A$56</c:f>
              <c:strCache>
                <c:ptCount val="13"/>
                <c:pt idx="0">
                  <c:v>Agriculture</c:v>
                </c:pt>
                <c:pt idx="1">
                  <c:v>Construction</c:v>
                </c:pt>
                <c:pt idx="2">
                  <c:v>Manufacturing</c:v>
                </c:pt>
                <c:pt idx="3">
                  <c:v>Wholesale Trade</c:v>
                </c:pt>
                <c:pt idx="4">
                  <c:v>Retail Trade</c:v>
                </c:pt>
                <c:pt idx="5">
                  <c:v>Transportation and Warehousing</c:v>
                </c:pt>
                <c:pt idx="6">
                  <c:v>Information</c:v>
                </c:pt>
                <c:pt idx="7">
                  <c:v>FIRE</c:v>
                </c:pt>
                <c:pt idx="8">
                  <c:v>Education, Social Services, Health</c:v>
                </c:pt>
                <c:pt idx="9">
                  <c:v>Professional, Scientific and Technical Services</c:v>
                </c:pt>
                <c:pt idx="10">
                  <c:v>Arts, Entertainment, Recreation</c:v>
                </c:pt>
                <c:pt idx="11">
                  <c:v>Other, exc. Public Admin</c:v>
                </c:pt>
                <c:pt idx="12">
                  <c:v>Public Admin</c:v>
                </c:pt>
              </c:strCache>
            </c:strRef>
          </c:cat>
          <c:val>
            <c:numRef>
              <c:f>Sheet1!$C$44:$C$56</c:f>
              <c:numCache>
                <c:formatCode>0%</c:formatCode>
                <c:ptCount val="13"/>
                <c:pt idx="0">
                  <c:v>8.9999999999999993E-3</c:v>
                </c:pt>
                <c:pt idx="1">
                  <c:v>6.0999999999999999E-2</c:v>
                </c:pt>
                <c:pt idx="2">
                  <c:v>9.4E-2</c:v>
                </c:pt>
                <c:pt idx="3">
                  <c:v>2.5999999999999999E-2</c:v>
                </c:pt>
                <c:pt idx="4">
                  <c:v>0.111</c:v>
                </c:pt>
                <c:pt idx="5">
                  <c:v>3.7999999999999999E-2</c:v>
                </c:pt>
                <c:pt idx="6">
                  <c:v>2.3E-2</c:v>
                </c:pt>
                <c:pt idx="7">
                  <c:v>7.0000000000000007E-2</c:v>
                </c:pt>
                <c:pt idx="8">
                  <c:v>0.20899999999999999</c:v>
                </c:pt>
                <c:pt idx="9">
                  <c:v>0.14199999999999999</c:v>
                </c:pt>
                <c:pt idx="10">
                  <c:v>0.109</c:v>
                </c:pt>
                <c:pt idx="11">
                  <c:v>5.3999999999999999E-2</c:v>
                </c:pt>
                <c:pt idx="12">
                  <c:v>5.5E-2</c:v>
                </c:pt>
              </c:numCache>
            </c:numRef>
          </c:val>
        </c:ser>
        <c:dLbls>
          <c:showLegendKey val="0"/>
          <c:showVal val="1"/>
          <c:showCatName val="0"/>
          <c:showSerName val="0"/>
          <c:showPercent val="0"/>
          <c:showBubbleSize val="0"/>
        </c:dLbls>
        <c:gapWidth val="150"/>
        <c:overlap val="-25"/>
        <c:axId val="124526592"/>
        <c:axId val="124528128"/>
      </c:barChart>
      <c:catAx>
        <c:axId val="124526592"/>
        <c:scaling>
          <c:orientation val="minMax"/>
        </c:scaling>
        <c:delete val="0"/>
        <c:axPos val="b"/>
        <c:majorTickMark val="none"/>
        <c:minorTickMark val="none"/>
        <c:tickLblPos val="nextTo"/>
        <c:txPr>
          <a:bodyPr/>
          <a:lstStyle/>
          <a:p>
            <a:pPr>
              <a:defRPr sz="1200"/>
            </a:pPr>
            <a:endParaRPr lang="en-US"/>
          </a:p>
        </c:txPr>
        <c:crossAx val="124528128"/>
        <c:crosses val="autoZero"/>
        <c:auto val="1"/>
        <c:lblAlgn val="ctr"/>
        <c:lblOffset val="100"/>
        <c:noMultiLvlLbl val="0"/>
      </c:catAx>
      <c:valAx>
        <c:axId val="124528128"/>
        <c:scaling>
          <c:orientation val="minMax"/>
        </c:scaling>
        <c:delete val="1"/>
        <c:axPos val="l"/>
        <c:numFmt formatCode="0%" sourceLinked="1"/>
        <c:majorTickMark val="out"/>
        <c:minorTickMark val="none"/>
        <c:tickLblPos val="nextTo"/>
        <c:crossAx val="124526592"/>
        <c:crosses val="autoZero"/>
        <c:crossBetween val="between"/>
      </c:valAx>
    </c:plotArea>
    <c:legend>
      <c:legendPos val="t"/>
      <c:layout>
        <c:manualLayout>
          <c:xMode val="edge"/>
          <c:yMode val="edge"/>
          <c:x val="8.8810858102196695E-3"/>
          <c:y val="2.7875200750830598E-2"/>
          <c:w val="0.32007566621739902"/>
          <c:h val="9.7821103107294693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Sheet1!$A$60</c:f>
              <c:strCache>
                <c:ptCount val="1"/>
                <c:pt idx="0">
                  <c:v>Diamond District (n=32,767)</c:v>
                </c:pt>
              </c:strCache>
            </c:strRef>
          </c:tx>
          <c:invertIfNegative val="0"/>
          <c:dLbls>
            <c:txPr>
              <a:bodyPr/>
              <a:lstStyle/>
              <a:p>
                <a:pPr>
                  <a:defRPr sz="1400">
                    <a:solidFill>
                      <a:schemeClr val="accent1"/>
                    </a:solidFill>
                  </a:defRPr>
                </a:pPr>
                <a:endParaRPr lang="en-US"/>
              </a:p>
            </c:txPr>
            <c:showLegendKey val="0"/>
            <c:showVal val="1"/>
            <c:showCatName val="0"/>
            <c:showSerName val="0"/>
            <c:showPercent val="0"/>
            <c:showBubbleSize val="0"/>
            <c:showLeaderLines val="0"/>
          </c:dLbls>
          <c:cat>
            <c:strRef>
              <c:f>Sheet1!$B$59:$F$59</c:f>
              <c:strCache>
                <c:ptCount val="5"/>
                <c:pt idx="0">
                  <c:v> Service occupations</c:v>
                </c:pt>
                <c:pt idx="1">
                  <c:v>Sales and office occupations</c:v>
                </c:pt>
                <c:pt idx="2">
                  <c:v>Management, business, science, and arts occupations</c:v>
                </c:pt>
                <c:pt idx="3">
                  <c:v>Natural resources, construction, and maintenance occupations</c:v>
                </c:pt>
                <c:pt idx="4">
                  <c:v>Production, transportation, and material moving occupations</c:v>
                </c:pt>
              </c:strCache>
            </c:strRef>
          </c:cat>
          <c:val>
            <c:numRef>
              <c:f>Sheet1!$B$60:$F$60</c:f>
              <c:numCache>
                <c:formatCode>0%</c:formatCode>
                <c:ptCount val="5"/>
                <c:pt idx="0">
                  <c:v>0.31259999999999999</c:v>
                </c:pt>
                <c:pt idx="1">
                  <c:v>0.2286</c:v>
                </c:pt>
                <c:pt idx="2">
                  <c:v>0.2044</c:v>
                </c:pt>
                <c:pt idx="3">
                  <c:v>0.1202</c:v>
                </c:pt>
                <c:pt idx="4">
                  <c:v>0.13420000000000001</c:v>
                </c:pt>
              </c:numCache>
            </c:numRef>
          </c:val>
        </c:ser>
        <c:ser>
          <c:idx val="1"/>
          <c:order val="1"/>
          <c:tx>
            <c:strRef>
              <c:f>Sheet1!$A$61</c:f>
              <c:strCache>
                <c:ptCount val="1"/>
                <c:pt idx="0">
                  <c:v>San Diego County (=1,386,825)</c:v>
                </c:pt>
              </c:strCache>
            </c:strRef>
          </c:tx>
          <c:invertIfNegative val="0"/>
          <c:dLbls>
            <c:txPr>
              <a:bodyPr/>
              <a:lstStyle/>
              <a:p>
                <a:pPr>
                  <a:defRPr sz="1400">
                    <a:solidFill>
                      <a:schemeClr val="accent2"/>
                    </a:solidFill>
                  </a:defRPr>
                </a:pPr>
                <a:endParaRPr lang="en-US"/>
              </a:p>
            </c:txPr>
            <c:showLegendKey val="0"/>
            <c:showVal val="1"/>
            <c:showCatName val="0"/>
            <c:showSerName val="0"/>
            <c:showPercent val="0"/>
            <c:showBubbleSize val="0"/>
            <c:showLeaderLines val="0"/>
          </c:dLbls>
          <c:cat>
            <c:strRef>
              <c:f>Sheet1!$B$59:$F$59</c:f>
              <c:strCache>
                <c:ptCount val="5"/>
                <c:pt idx="0">
                  <c:v> Service occupations</c:v>
                </c:pt>
                <c:pt idx="1">
                  <c:v>Sales and office occupations</c:v>
                </c:pt>
                <c:pt idx="2">
                  <c:v>Management, business, science, and arts occupations</c:v>
                </c:pt>
                <c:pt idx="3">
                  <c:v>Natural resources, construction, and maintenance occupations</c:v>
                </c:pt>
                <c:pt idx="4">
                  <c:v>Production, transportation, and material moving occupations</c:v>
                </c:pt>
              </c:strCache>
            </c:strRef>
          </c:cat>
          <c:val>
            <c:numRef>
              <c:f>Sheet1!$B$61:$F$61</c:f>
              <c:numCache>
                <c:formatCode>0%</c:formatCode>
                <c:ptCount val="5"/>
                <c:pt idx="0">
                  <c:v>0.192</c:v>
                </c:pt>
                <c:pt idx="1">
                  <c:v>0.248</c:v>
                </c:pt>
                <c:pt idx="2">
                  <c:v>0.39800000000000002</c:v>
                </c:pt>
                <c:pt idx="3">
                  <c:v>8.1000000000000003E-2</c:v>
                </c:pt>
                <c:pt idx="4">
                  <c:v>8.1000000000000003E-2</c:v>
                </c:pt>
              </c:numCache>
            </c:numRef>
          </c:val>
        </c:ser>
        <c:dLbls>
          <c:showLegendKey val="0"/>
          <c:showVal val="1"/>
          <c:showCatName val="0"/>
          <c:showSerName val="0"/>
          <c:showPercent val="0"/>
          <c:showBubbleSize val="0"/>
        </c:dLbls>
        <c:gapWidth val="150"/>
        <c:overlap val="-25"/>
        <c:axId val="124581376"/>
        <c:axId val="124582912"/>
      </c:barChart>
      <c:catAx>
        <c:axId val="124581376"/>
        <c:scaling>
          <c:orientation val="minMax"/>
        </c:scaling>
        <c:delete val="0"/>
        <c:axPos val="b"/>
        <c:majorTickMark val="none"/>
        <c:minorTickMark val="none"/>
        <c:tickLblPos val="nextTo"/>
        <c:txPr>
          <a:bodyPr/>
          <a:lstStyle/>
          <a:p>
            <a:pPr>
              <a:defRPr sz="1400"/>
            </a:pPr>
            <a:endParaRPr lang="en-US"/>
          </a:p>
        </c:txPr>
        <c:crossAx val="124582912"/>
        <c:crosses val="autoZero"/>
        <c:auto val="1"/>
        <c:lblAlgn val="ctr"/>
        <c:lblOffset val="100"/>
        <c:noMultiLvlLbl val="0"/>
      </c:catAx>
      <c:valAx>
        <c:axId val="124582912"/>
        <c:scaling>
          <c:orientation val="minMax"/>
        </c:scaling>
        <c:delete val="1"/>
        <c:axPos val="l"/>
        <c:numFmt formatCode="0%" sourceLinked="1"/>
        <c:majorTickMark val="out"/>
        <c:minorTickMark val="none"/>
        <c:tickLblPos val="nextTo"/>
        <c:crossAx val="124581376"/>
        <c:crosses val="autoZero"/>
        <c:crossBetween val="between"/>
      </c:valAx>
    </c:plotArea>
    <c:legend>
      <c:legendPos val="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1BE2A4-A259-4BB4-8938-ED3E7BF998FB}" type="datetimeFigureOut">
              <a:rPr lang="en-US" smtClean="0"/>
              <a:t>8/10/2016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EC4074-A353-47D5-8982-5EF3F69F619A}" type="slidenum">
              <a:rPr lang="en-US" smtClean="0"/>
              <a:t>‹#›</a:t>
            </a:fld>
            <a:endParaRPr lang="en-US" dirty="0"/>
          </a:p>
        </p:txBody>
      </p:sp>
    </p:spTree>
    <p:extLst>
      <p:ext uri="{BB962C8B-B14F-4D97-AF65-F5344CB8AC3E}">
        <p14:creationId xmlns:p14="http://schemas.microsoft.com/office/powerpoint/2010/main" val="2216822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catalog.opensandiego.org/opendata/search/?qs=City%20of%20San%20DiegoParks%20and%20Recreation%20Department"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p:txBody>
      </p:sp>
      <p:sp>
        <p:nvSpPr>
          <p:cNvPr id="4" name="Slide Number Placeholder 3"/>
          <p:cNvSpPr>
            <a:spLocks noGrp="1"/>
          </p:cNvSpPr>
          <p:nvPr>
            <p:ph type="sldNum" sz="quarter" idx="10"/>
          </p:nvPr>
        </p:nvSpPr>
        <p:spPr/>
        <p:txBody>
          <a:bodyPr/>
          <a:lstStyle/>
          <a:p>
            <a:fld id="{D2EC4074-A353-47D5-8982-5EF3F69F619A}" type="slidenum">
              <a:rPr lang="en-US" smtClean="0"/>
              <a:t>4</a:t>
            </a:fld>
            <a:endParaRPr lang="en-US" dirty="0"/>
          </a:p>
        </p:txBody>
      </p:sp>
    </p:spTree>
    <p:extLst>
      <p:ext uri="{BB962C8B-B14F-4D97-AF65-F5344CB8AC3E}">
        <p14:creationId xmlns:p14="http://schemas.microsoft.com/office/powerpoint/2010/main" val="488016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2012</a:t>
            </a:r>
            <a:r>
              <a:rPr lang="en-US" i="1" baseline="0" dirty="0" smtClean="0"/>
              <a:t> 5-year </a:t>
            </a:r>
            <a:r>
              <a:rPr lang="en-US" i="1" dirty="0" smtClean="0"/>
              <a:t>American Community Survey</a:t>
            </a:r>
            <a:r>
              <a:rPr lang="en-US" i="1" baseline="0" dirty="0" smtClean="0"/>
              <a:t> (ACS) data.</a:t>
            </a:r>
            <a:endParaRPr lang="en-US" i="1" dirty="0" smtClean="0"/>
          </a:p>
          <a:p>
            <a:endParaRPr lang="en-US" dirty="0"/>
          </a:p>
        </p:txBody>
      </p:sp>
      <p:sp>
        <p:nvSpPr>
          <p:cNvPr id="4" name="Slide Number Placeholder 3"/>
          <p:cNvSpPr>
            <a:spLocks noGrp="1"/>
          </p:cNvSpPr>
          <p:nvPr>
            <p:ph type="sldNum" sz="quarter" idx="10"/>
          </p:nvPr>
        </p:nvSpPr>
        <p:spPr/>
        <p:txBody>
          <a:bodyPr/>
          <a:lstStyle/>
          <a:p>
            <a:fld id="{D2EC4074-A353-47D5-8982-5EF3F69F619A}" type="slidenum">
              <a:rPr lang="en-US" smtClean="0"/>
              <a:t>13</a:t>
            </a:fld>
            <a:endParaRPr lang="en-US" dirty="0"/>
          </a:p>
        </p:txBody>
      </p:sp>
    </p:spTree>
    <p:extLst>
      <p:ext uri="{BB962C8B-B14F-4D97-AF65-F5344CB8AC3E}">
        <p14:creationId xmlns:p14="http://schemas.microsoft.com/office/powerpoint/2010/main" val="2507678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2012</a:t>
            </a:r>
            <a:r>
              <a:rPr lang="en-US" i="1" baseline="0" dirty="0" smtClean="0"/>
              <a:t> 5-year </a:t>
            </a:r>
            <a:r>
              <a:rPr lang="en-US" i="1" dirty="0" smtClean="0"/>
              <a:t>American Community Survey</a:t>
            </a:r>
            <a:r>
              <a:rPr lang="en-US" i="1" baseline="0" dirty="0" smtClean="0"/>
              <a:t> (ACS) data.</a:t>
            </a:r>
            <a:endParaRPr lang="en-US" i="1" dirty="0" smtClean="0"/>
          </a:p>
          <a:p>
            <a:endParaRPr lang="en-US" dirty="0"/>
          </a:p>
        </p:txBody>
      </p:sp>
      <p:sp>
        <p:nvSpPr>
          <p:cNvPr id="4" name="Slide Number Placeholder 3"/>
          <p:cNvSpPr>
            <a:spLocks noGrp="1"/>
          </p:cNvSpPr>
          <p:nvPr>
            <p:ph type="sldNum" sz="quarter" idx="10"/>
          </p:nvPr>
        </p:nvSpPr>
        <p:spPr/>
        <p:txBody>
          <a:bodyPr/>
          <a:lstStyle/>
          <a:p>
            <a:fld id="{D2EC4074-A353-47D5-8982-5EF3F69F619A}" type="slidenum">
              <a:rPr lang="en-US" smtClean="0"/>
              <a:t>14</a:t>
            </a:fld>
            <a:endParaRPr lang="en-US" dirty="0"/>
          </a:p>
        </p:txBody>
      </p:sp>
    </p:spTree>
    <p:extLst>
      <p:ext uri="{BB962C8B-B14F-4D97-AF65-F5344CB8AC3E}">
        <p14:creationId xmlns:p14="http://schemas.microsoft.com/office/powerpoint/2010/main" val="3244907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2012</a:t>
            </a:r>
            <a:r>
              <a:rPr lang="en-US" i="1" baseline="0" dirty="0" smtClean="0"/>
              <a:t> 5-year </a:t>
            </a:r>
            <a:r>
              <a:rPr lang="en-US" i="1" dirty="0" smtClean="0"/>
              <a:t>American Community Survey</a:t>
            </a:r>
            <a:r>
              <a:rPr lang="en-US" i="1" baseline="0" dirty="0" smtClean="0"/>
              <a:t> (ACS) data.</a:t>
            </a:r>
            <a:endParaRPr lang="en-US" i="1" dirty="0" smtClean="0"/>
          </a:p>
          <a:p>
            <a:endParaRPr lang="en-US" dirty="0"/>
          </a:p>
        </p:txBody>
      </p:sp>
      <p:sp>
        <p:nvSpPr>
          <p:cNvPr id="4" name="Slide Number Placeholder 3"/>
          <p:cNvSpPr>
            <a:spLocks noGrp="1"/>
          </p:cNvSpPr>
          <p:nvPr>
            <p:ph type="sldNum" sz="quarter" idx="10"/>
          </p:nvPr>
        </p:nvSpPr>
        <p:spPr/>
        <p:txBody>
          <a:bodyPr/>
          <a:lstStyle/>
          <a:p>
            <a:fld id="{D2EC4074-A353-47D5-8982-5EF3F69F619A}" type="slidenum">
              <a:rPr lang="en-US" smtClean="0"/>
              <a:t>15</a:t>
            </a:fld>
            <a:endParaRPr lang="en-US" dirty="0"/>
          </a:p>
        </p:txBody>
      </p:sp>
    </p:spTree>
    <p:extLst>
      <p:ext uri="{BB962C8B-B14F-4D97-AF65-F5344CB8AC3E}">
        <p14:creationId xmlns:p14="http://schemas.microsoft.com/office/powerpoint/2010/main" val="1047405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2012</a:t>
            </a:r>
            <a:r>
              <a:rPr lang="en-US" i="1" baseline="0" dirty="0" smtClean="0"/>
              <a:t> 5-year </a:t>
            </a:r>
            <a:r>
              <a:rPr lang="en-US" i="1" dirty="0" smtClean="0"/>
              <a:t>American Community Survey</a:t>
            </a:r>
            <a:r>
              <a:rPr lang="en-US" i="1" baseline="0" dirty="0" smtClean="0"/>
              <a:t> (ACS) data.</a:t>
            </a:r>
            <a:endParaRPr lang="en-US" i="1" dirty="0" smtClean="0"/>
          </a:p>
          <a:p>
            <a:endParaRPr lang="en-US" dirty="0"/>
          </a:p>
        </p:txBody>
      </p:sp>
      <p:sp>
        <p:nvSpPr>
          <p:cNvPr id="4" name="Slide Number Placeholder 3"/>
          <p:cNvSpPr>
            <a:spLocks noGrp="1"/>
          </p:cNvSpPr>
          <p:nvPr>
            <p:ph type="sldNum" sz="quarter" idx="10"/>
          </p:nvPr>
        </p:nvSpPr>
        <p:spPr/>
        <p:txBody>
          <a:bodyPr/>
          <a:lstStyle/>
          <a:p>
            <a:fld id="{D2EC4074-A353-47D5-8982-5EF3F69F619A}" type="slidenum">
              <a:rPr lang="en-US" smtClean="0"/>
              <a:t>16</a:t>
            </a:fld>
            <a:endParaRPr lang="en-US" dirty="0"/>
          </a:p>
        </p:txBody>
      </p:sp>
    </p:spTree>
    <p:extLst>
      <p:ext uri="{BB962C8B-B14F-4D97-AF65-F5344CB8AC3E}">
        <p14:creationId xmlns:p14="http://schemas.microsoft.com/office/powerpoint/2010/main" val="2236902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2012</a:t>
            </a:r>
            <a:r>
              <a:rPr lang="en-US" i="1" baseline="0" dirty="0" smtClean="0"/>
              <a:t> 5-year </a:t>
            </a:r>
            <a:r>
              <a:rPr lang="en-US" i="1" dirty="0" smtClean="0"/>
              <a:t>American Community Survey</a:t>
            </a:r>
            <a:r>
              <a:rPr lang="en-US" i="1" baseline="0" dirty="0" smtClean="0"/>
              <a:t> (ACS) data.</a:t>
            </a:r>
            <a:endParaRPr lang="en-US" i="1" dirty="0" smtClean="0"/>
          </a:p>
          <a:p>
            <a:endParaRPr lang="en-US" dirty="0"/>
          </a:p>
        </p:txBody>
      </p:sp>
      <p:sp>
        <p:nvSpPr>
          <p:cNvPr id="4" name="Slide Number Placeholder 3"/>
          <p:cNvSpPr>
            <a:spLocks noGrp="1"/>
          </p:cNvSpPr>
          <p:nvPr>
            <p:ph type="sldNum" sz="quarter" idx="10"/>
          </p:nvPr>
        </p:nvSpPr>
        <p:spPr/>
        <p:txBody>
          <a:bodyPr/>
          <a:lstStyle/>
          <a:p>
            <a:fld id="{D2EC4074-A353-47D5-8982-5EF3F69F619A}" type="slidenum">
              <a:rPr lang="en-US" smtClean="0"/>
              <a:t>17</a:t>
            </a:fld>
            <a:endParaRPr lang="en-US" dirty="0"/>
          </a:p>
        </p:txBody>
      </p:sp>
    </p:spTree>
    <p:extLst>
      <p:ext uri="{BB962C8B-B14F-4D97-AF65-F5344CB8AC3E}">
        <p14:creationId xmlns:p14="http://schemas.microsoft.com/office/powerpoint/2010/main" val="2094008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2012</a:t>
            </a:r>
            <a:r>
              <a:rPr lang="en-US" i="1" baseline="0" dirty="0" smtClean="0"/>
              <a:t> 5-year </a:t>
            </a:r>
            <a:r>
              <a:rPr lang="en-US" i="1" dirty="0" smtClean="0"/>
              <a:t>American Community Survey</a:t>
            </a:r>
            <a:r>
              <a:rPr lang="en-US" i="1" baseline="0" dirty="0" smtClean="0"/>
              <a:t> (ACS) data.</a:t>
            </a:r>
            <a:endParaRPr lang="en-US" i="1" dirty="0" smtClean="0"/>
          </a:p>
          <a:p>
            <a:endParaRPr lang="en-US" dirty="0"/>
          </a:p>
        </p:txBody>
      </p:sp>
      <p:sp>
        <p:nvSpPr>
          <p:cNvPr id="4" name="Slide Number Placeholder 3"/>
          <p:cNvSpPr>
            <a:spLocks noGrp="1"/>
          </p:cNvSpPr>
          <p:nvPr>
            <p:ph type="sldNum" sz="quarter" idx="10"/>
          </p:nvPr>
        </p:nvSpPr>
        <p:spPr/>
        <p:txBody>
          <a:bodyPr/>
          <a:lstStyle/>
          <a:p>
            <a:fld id="{D2EC4074-A353-47D5-8982-5EF3F69F619A}" type="slidenum">
              <a:rPr lang="en-US" smtClean="0"/>
              <a:t>18</a:t>
            </a:fld>
            <a:endParaRPr lang="en-US" dirty="0"/>
          </a:p>
        </p:txBody>
      </p:sp>
    </p:spTree>
    <p:extLst>
      <p:ext uri="{BB962C8B-B14F-4D97-AF65-F5344CB8AC3E}">
        <p14:creationId xmlns:p14="http://schemas.microsoft.com/office/powerpoint/2010/main" val="91321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2013</a:t>
            </a:r>
            <a:r>
              <a:rPr lang="en-US" i="1" baseline="0" dirty="0" smtClean="0"/>
              <a:t> 5-year </a:t>
            </a:r>
            <a:r>
              <a:rPr lang="en-US" i="1" dirty="0" smtClean="0"/>
              <a:t>American Community Survey</a:t>
            </a:r>
            <a:r>
              <a:rPr lang="en-US" i="1" baseline="0" dirty="0" smtClean="0"/>
              <a:t> (ACS) data.</a:t>
            </a:r>
            <a:endParaRPr lang="en-US" i="1" dirty="0" smtClean="0"/>
          </a:p>
          <a:p>
            <a:endParaRPr lang="en-US" dirty="0"/>
          </a:p>
        </p:txBody>
      </p:sp>
      <p:sp>
        <p:nvSpPr>
          <p:cNvPr id="4" name="Slide Number Placeholder 3"/>
          <p:cNvSpPr>
            <a:spLocks noGrp="1"/>
          </p:cNvSpPr>
          <p:nvPr>
            <p:ph type="sldNum" sz="quarter" idx="10"/>
          </p:nvPr>
        </p:nvSpPr>
        <p:spPr/>
        <p:txBody>
          <a:bodyPr/>
          <a:lstStyle/>
          <a:p>
            <a:fld id="{D2EC4074-A353-47D5-8982-5EF3F69F619A}" type="slidenum">
              <a:rPr lang="en-US" smtClean="0"/>
              <a:t>19</a:t>
            </a:fld>
            <a:endParaRPr lang="en-US" dirty="0"/>
          </a:p>
        </p:txBody>
      </p:sp>
    </p:spTree>
    <p:extLst>
      <p:ext uri="{BB962C8B-B14F-4D97-AF65-F5344CB8AC3E}">
        <p14:creationId xmlns:p14="http://schemas.microsoft.com/office/powerpoint/2010/main" val="1858851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Data Source:  2013</a:t>
            </a:r>
            <a:r>
              <a:rPr lang="en-US" i="1" baseline="0" dirty="0" smtClean="0"/>
              <a:t> 5-year </a:t>
            </a:r>
            <a:r>
              <a:rPr lang="en-US" i="1" dirty="0" smtClean="0"/>
              <a:t>American Community Survey</a:t>
            </a:r>
            <a:r>
              <a:rPr lang="en-US" i="1" baseline="0" dirty="0" smtClean="0"/>
              <a:t> (ACS) data</a:t>
            </a:r>
            <a:endParaRPr lang="en-US" i="1" dirty="0" smtClean="0"/>
          </a:p>
          <a:p>
            <a:endParaRPr lang="en-US" i="1" dirty="0" smtClean="0"/>
          </a:p>
          <a:p>
            <a:r>
              <a:rPr lang="en-US" i="1" dirty="0" smtClean="0"/>
              <a:t>Self-Sufficiency</a:t>
            </a:r>
            <a:r>
              <a:rPr lang="en-US" i="1" baseline="0" dirty="0" smtClean="0"/>
              <a:t> Standard:</a:t>
            </a:r>
          </a:p>
          <a:p>
            <a:r>
              <a:rPr lang="en-US" i="1" baseline="0" dirty="0" smtClean="0"/>
              <a:t>	Making Ends Meet Report, Center on Policy Matters and Insight Center for Community Economic Development, 2014.	http://www.onlinecpi.org/making_ends_meet</a:t>
            </a:r>
            <a:endParaRPr lang="en-US" i="1" dirty="0"/>
          </a:p>
        </p:txBody>
      </p:sp>
      <p:sp>
        <p:nvSpPr>
          <p:cNvPr id="4" name="Slide Number Placeholder 3"/>
          <p:cNvSpPr>
            <a:spLocks noGrp="1"/>
          </p:cNvSpPr>
          <p:nvPr>
            <p:ph type="sldNum" sz="quarter" idx="10"/>
          </p:nvPr>
        </p:nvSpPr>
        <p:spPr/>
        <p:txBody>
          <a:bodyPr/>
          <a:lstStyle/>
          <a:p>
            <a:fld id="{D2EC4074-A353-47D5-8982-5EF3F69F619A}" type="slidenum">
              <a:rPr lang="en-US" smtClean="0"/>
              <a:t>20</a:t>
            </a:fld>
            <a:endParaRPr lang="en-US" dirty="0"/>
          </a:p>
        </p:txBody>
      </p:sp>
    </p:spTree>
    <p:extLst>
      <p:ext uri="{BB962C8B-B14F-4D97-AF65-F5344CB8AC3E}">
        <p14:creationId xmlns:p14="http://schemas.microsoft.com/office/powerpoint/2010/main" val="1858851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2012</a:t>
            </a:r>
            <a:r>
              <a:rPr lang="en-US" i="1" baseline="0" dirty="0" smtClean="0"/>
              <a:t> 5-year </a:t>
            </a:r>
            <a:r>
              <a:rPr lang="en-US" i="1" dirty="0" smtClean="0"/>
              <a:t>American Community Survey</a:t>
            </a:r>
            <a:r>
              <a:rPr lang="en-US" i="1" baseline="0" dirty="0" smtClean="0"/>
              <a:t> (ACS) data.</a:t>
            </a:r>
            <a:endParaRPr lang="en-US" i="1" dirty="0" smtClean="0"/>
          </a:p>
          <a:p>
            <a:endParaRPr lang="en-US" dirty="0"/>
          </a:p>
        </p:txBody>
      </p:sp>
      <p:sp>
        <p:nvSpPr>
          <p:cNvPr id="4" name="Slide Number Placeholder 3"/>
          <p:cNvSpPr>
            <a:spLocks noGrp="1"/>
          </p:cNvSpPr>
          <p:nvPr>
            <p:ph type="sldNum" sz="quarter" idx="10"/>
          </p:nvPr>
        </p:nvSpPr>
        <p:spPr/>
        <p:txBody>
          <a:bodyPr/>
          <a:lstStyle/>
          <a:p>
            <a:fld id="{D2EC4074-A353-47D5-8982-5EF3F69F619A}" type="slidenum">
              <a:rPr lang="en-US" smtClean="0"/>
              <a:t>22</a:t>
            </a:fld>
            <a:endParaRPr lang="en-US" dirty="0"/>
          </a:p>
        </p:txBody>
      </p:sp>
    </p:spTree>
    <p:extLst>
      <p:ext uri="{BB962C8B-B14F-4D97-AF65-F5344CB8AC3E}">
        <p14:creationId xmlns:p14="http://schemas.microsoft.com/office/powerpoint/2010/main" val="4747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2012</a:t>
            </a:r>
            <a:r>
              <a:rPr lang="en-US" i="1" baseline="0" dirty="0" smtClean="0"/>
              <a:t> 5-year </a:t>
            </a:r>
            <a:r>
              <a:rPr lang="en-US" i="1" dirty="0" smtClean="0"/>
              <a:t>American Community Survey</a:t>
            </a:r>
            <a:r>
              <a:rPr lang="en-US" i="1" baseline="0" dirty="0" smtClean="0"/>
              <a:t> (ACS) data.</a:t>
            </a:r>
            <a:endParaRPr lang="en-US" i="1" dirty="0" smtClean="0"/>
          </a:p>
          <a:p>
            <a:endParaRPr lang="en-US" dirty="0"/>
          </a:p>
        </p:txBody>
      </p:sp>
      <p:sp>
        <p:nvSpPr>
          <p:cNvPr id="4" name="Slide Number Placeholder 3"/>
          <p:cNvSpPr>
            <a:spLocks noGrp="1"/>
          </p:cNvSpPr>
          <p:nvPr>
            <p:ph type="sldNum" sz="quarter" idx="10"/>
          </p:nvPr>
        </p:nvSpPr>
        <p:spPr/>
        <p:txBody>
          <a:bodyPr/>
          <a:lstStyle/>
          <a:p>
            <a:fld id="{D2EC4074-A353-47D5-8982-5EF3F69F619A}" type="slidenum">
              <a:rPr lang="en-US" smtClean="0"/>
              <a:t>23</a:t>
            </a:fld>
            <a:endParaRPr lang="en-US" dirty="0"/>
          </a:p>
        </p:txBody>
      </p:sp>
    </p:spTree>
    <p:extLst>
      <p:ext uri="{BB962C8B-B14F-4D97-AF65-F5344CB8AC3E}">
        <p14:creationId xmlns:p14="http://schemas.microsoft.com/office/powerpoint/2010/main" val="4265450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2012</a:t>
            </a:r>
            <a:r>
              <a:rPr lang="en-US" i="1" baseline="0" dirty="0" smtClean="0"/>
              <a:t> 5-year </a:t>
            </a:r>
            <a:r>
              <a:rPr lang="en-US" i="1" dirty="0" smtClean="0"/>
              <a:t>American Community Survey</a:t>
            </a:r>
            <a:r>
              <a:rPr lang="en-US" i="1" baseline="0" dirty="0" smtClean="0"/>
              <a:t> (ACS) data.</a:t>
            </a:r>
            <a:endParaRPr lang="en-US" i="1" dirty="0" smtClean="0"/>
          </a:p>
          <a:p>
            <a:endParaRPr lang="en-US" dirty="0"/>
          </a:p>
        </p:txBody>
      </p:sp>
      <p:sp>
        <p:nvSpPr>
          <p:cNvPr id="4" name="Slide Number Placeholder 3"/>
          <p:cNvSpPr>
            <a:spLocks noGrp="1"/>
          </p:cNvSpPr>
          <p:nvPr>
            <p:ph type="sldNum" sz="quarter" idx="10"/>
          </p:nvPr>
        </p:nvSpPr>
        <p:spPr/>
        <p:txBody>
          <a:bodyPr/>
          <a:lstStyle/>
          <a:p>
            <a:fld id="{D2EC4074-A353-47D5-8982-5EF3F69F619A}" type="slidenum">
              <a:rPr lang="en-US" smtClean="0"/>
              <a:t>5</a:t>
            </a:fld>
            <a:endParaRPr lang="en-US" dirty="0"/>
          </a:p>
        </p:txBody>
      </p:sp>
    </p:spTree>
    <p:extLst>
      <p:ext uri="{BB962C8B-B14F-4D97-AF65-F5344CB8AC3E}">
        <p14:creationId xmlns:p14="http://schemas.microsoft.com/office/powerpoint/2010/main" val="4178759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Median Value Homes:  Zillow</a:t>
            </a:r>
            <a:r>
              <a:rPr lang="en-US" i="1" baseline="0" dirty="0" smtClean="0"/>
              <a:t> Research. Median home sale prices for 2013-06 (by zip code)</a:t>
            </a: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Rent:  2012</a:t>
            </a:r>
            <a:r>
              <a:rPr lang="en-US" i="1" baseline="0" dirty="0" smtClean="0"/>
              <a:t> 5-year </a:t>
            </a:r>
            <a:r>
              <a:rPr lang="en-US" i="1" dirty="0" smtClean="0"/>
              <a:t>American Community Survey</a:t>
            </a:r>
            <a:r>
              <a:rPr lang="en-US" i="1" baseline="0" dirty="0" smtClean="0"/>
              <a:t> (ACS) data.</a:t>
            </a:r>
            <a:endParaRPr lang="en-US" i="1" dirty="0" smtClean="0"/>
          </a:p>
          <a:p>
            <a:endParaRPr lang="en-US" dirty="0"/>
          </a:p>
        </p:txBody>
      </p:sp>
      <p:sp>
        <p:nvSpPr>
          <p:cNvPr id="4" name="Slide Number Placeholder 3"/>
          <p:cNvSpPr>
            <a:spLocks noGrp="1"/>
          </p:cNvSpPr>
          <p:nvPr>
            <p:ph type="sldNum" sz="quarter" idx="10"/>
          </p:nvPr>
        </p:nvSpPr>
        <p:spPr/>
        <p:txBody>
          <a:bodyPr/>
          <a:lstStyle/>
          <a:p>
            <a:fld id="{D2EC4074-A353-47D5-8982-5EF3F69F619A}" type="slidenum">
              <a:rPr lang="en-US" smtClean="0"/>
              <a:t>24</a:t>
            </a:fld>
            <a:endParaRPr lang="en-US" dirty="0"/>
          </a:p>
        </p:txBody>
      </p:sp>
    </p:spTree>
    <p:extLst>
      <p:ext uri="{BB962C8B-B14F-4D97-AF65-F5344CB8AC3E}">
        <p14:creationId xmlns:p14="http://schemas.microsoft.com/office/powerpoint/2010/main" val="3259260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2012</a:t>
            </a:r>
            <a:r>
              <a:rPr lang="en-US" i="1" baseline="0" dirty="0" smtClean="0"/>
              <a:t> 5-year </a:t>
            </a:r>
            <a:r>
              <a:rPr lang="en-US" i="1" dirty="0" smtClean="0"/>
              <a:t>American Community Survey</a:t>
            </a:r>
            <a:r>
              <a:rPr lang="en-US" i="1" baseline="0" dirty="0" smtClean="0"/>
              <a:t> (ACS) data.</a:t>
            </a:r>
            <a:endParaRPr lang="en-US" i="1" dirty="0" smtClean="0"/>
          </a:p>
        </p:txBody>
      </p:sp>
      <p:sp>
        <p:nvSpPr>
          <p:cNvPr id="4" name="Slide Number Placeholder 3"/>
          <p:cNvSpPr>
            <a:spLocks noGrp="1"/>
          </p:cNvSpPr>
          <p:nvPr>
            <p:ph type="sldNum" sz="quarter" idx="10"/>
          </p:nvPr>
        </p:nvSpPr>
        <p:spPr/>
        <p:txBody>
          <a:bodyPr/>
          <a:lstStyle/>
          <a:p>
            <a:fld id="{D2EC4074-A353-47D5-8982-5EF3F69F619A}" type="slidenum">
              <a:rPr lang="en-US" smtClean="0"/>
              <a:t>25</a:t>
            </a:fld>
            <a:endParaRPr lang="en-US" dirty="0"/>
          </a:p>
        </p:txBody>
      </p:sp>
    </p:spTree>
    <p:extLst>
      <p:ext uri="{BB962C8B-B14F-4D97-AF65-F5344CB8AC3E}">
        <p14:creationId xmlns:p14="http://schemas.microsoft.com/office/powerpoint/2010/main" val="1429168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2013</a:t>
            </a:r>
            <a:r>
              <a:rPr lang="en-US" i="1" baseline="0" dirty="0" smtClean="0"/>
              <a:t> 5-year </a:t>
            </a:r>
            <a:r>
              <a:rPr lang="en-US" i="1" dirty="0" smtClean="0"/>
              <a:t>American Community Survey</a:t>
            </a:r>
            <a:r>
              <a:rPr lang="en-US" i="1" baseline="0" dirty="0" smtClean="0"/>
              <a:t> (ACS) data.  Tables C15002H, C15002B, C15002D, C15002F, and C15002I.</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Population 25 years </a:t>
            </a:r>
            <a:r>
              <a:rPr lang="en-US" i="1" baseline="0" smtClean="0"/>
              <a:t>and older.</a:t>
            </a:r>
            <a:endParaRPr lang="en-US" i="1" dirty="0" smtClean="0"/>
          </a:p>
        </p:txBody>
      </p:sp>
      <p:sp>
        <p:nvSpPr>
          <p:cNvPr id="4" name="Slide Number Placeholder 3"/>
          <p:cNvSpPr>
            <a:spLocks noGrp="1"/>
          </p:cNvSpPr>
          <p:nvPr>
            <p:ph type="sldNum" sz="quarter" idx="10"/>
          </p:nvPr>
        </p:nvSpPr>
        <p:spPr/>
        <p:txBody>
          <a:bodyPr/>
          <a:lstStyle/>
          <a:p>
            <a:fld id="{D2EC4074-A353-47D5-8982-5EF3F69F619A}" type="slidenum">
              <a:rPr lang="en-US" smtClean="0"/>
              <a:t>26</a:t>
            </a:fld>
            <a:endParaRPr lang="en-US" dirty="0"/>
          </a:p>
        </p:txBody>
      </p:sp>
    </p:spTree>
    <p:extLst>
      <p:ext uri="{BB962C8B-B14F-4D97-AF65-F5344CB8AC3E}">
        <p14:creationId xmlns:p14="http://schemas.microsoft.com/office/powerpoint/2010/main" val="1429168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California Department of Education, DataQuest, Custom Reports</a:t>
            </a:r>
          </a:p>
          <a:p>
            <a:endParaRPr lang="en-US" dirty="0"/>
          </a:p>
        </p:txBody>
      </p:sp>
      <p:sp>
        <p:nvSpPr>
          <p:cNvPr id="4" name="Slide Number Placeholder 3"/>
          <p:cNvSpPr>
            <a:spLocks noGrp="1"/>
          </p:cNvSpPr>
          <p:nvPr>
            <p:ph type="sldNum" sz="quarter" idx="10"/>
          </p:nvPr>
        </p:nvSpPr>
        <p:spPr/>
        <p:txBody>
          <a:bodyPr/>
          <a:lstStyle/>
          <a:p>
            <a:fld id="{D2EC4074-A353-47D5-8982-5EF3F69F619A}" type="slidenum">
              <a:rPr lang="en-US" smtClean="0"/>
              <a:t>28</a:t>
            </a:fld>
            <a:endParaRPr lang="en-US" dirty="0"/>
          </a:p>
        </p:txBody>
      </p:sp>
    </p:spTree>
    <p:extLst>
      <p:ext uri="{BB962C8B-B14F-4D97-AF65-F5344CB8AC3E}">
        <p14:creationId xmlns:p14="http://schemas.microsoft.com/office/powerpoint/2010/main" val="3327542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California Department of Education, DataQuest: SAT Report (2012-2013)</a:t>
            </a:r>
          </a:p>
          <a:p>
            <a:endParaRPr lang="en-US" dirty="0"/>
          </a:p>
        </p:txBody>
      </p:sp>
      <p:sp>
        <p:nvSpPr>
          <p:cNvPr id="4" name="Slide Number Placeholder 3"/>
          <p:cNvSpPr>
            <a:spLocks noGrp="1"/>
          </p:cNvSpPr>
          <p:nvPr>
            <p:ph type="sldNum" sz="quarter" idx="10"/>
          </p:nvPr>
        </p:nvSpPr>
        <p:spPr/>
        <p:txBody>
          <a:bodyPr/>
          <a:lstStyle/>
          <a:p>
            <a:fld id="{D2EC4074-A353-47D5-8982-5EF3F69F619A}" type="slidenum">
              <a:rPr lang="en-US" smtClean="0"/>
              <a:t>29</a:t>
            </a:fld>
            <a:endParaRPr lang="en-US" dirty="0"/>
          </a:p>
        </p:txBody>
      </p:sp>
    </p:spTree>
    <p:extLst>
      <p:ext uri="{BB962C8B-B14F-4D97-AF65-F5344CB8AC3E}">
        <p14:creationId xmlns:p14="http://schemas.microsoft.com/office/powerpoint/2010/main" val="4264485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California Department of Education, </a:t>
            </a:r>
            <a:r>
              <a:rPr lang="en-US" i="1" dirty="0" err="1" smtClean="0"/>
              <a:t>DataQuest</a:t>
            </a:r>
            <a:r>
              <a:rPr lang="en-US" i="1" dirty="0" smtClean="0"/>
              <a:t>: SAT Report (2012-2013)</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p:txBody>
      </p:sp>
      <p:sp>
        <p:nvSpPr>
          <p:cNvPr id="4" name="Slide Number Placeholder 3"/>
          <p:cNvSpPr>
            <a:spLocks noGrp="1"/>
          </p:cNvSpPr>
          <p:nvPr>
            <p:ph type="sldNum" sz="quarter" idx="10"/>
          </p:nvPr>
        </p:nvSpPr>
        <p:spPr/>
        <p:txBody>
          <a:bodyPr/>
          <a:lstStyle/>
          <a:p>
            <a:fld id="{D2EC4074-A353-47D5-8982-5EF3F69F619A}" type="slidenum">
              <a:rPr lang="en-US" smtClean="0"/>
              <a:t>30</a:t>
            </a:fld>
            <a:endParaRPr lang="en-US" dirty="0"/>
          </a:p>
        </p:txBody>
      </p:sp>
    </p:spTree>
    <p:extLst>
      <p:ext uri="{BB962C8B-B14F-4D97-AF65-F5344CB8AC3E}">
        <p14:creationId xmlns:p14="http://schemas.microsoft.com/office/powerpoint/2010/main" val="321627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California Department of Education, DataQuest: SAT Report (2012-2013)</a:t>
            </a:r>
          </a:p>
          <a:p>
            <a:endParaRPr lang="en-US" dirty="0"/>
          </a:p>
        </p:txBody>
      </p:sp>
      <p:sp>
        <p:nvSpPr>
          <p:cNvPr id="4" name="Slide Number Placeholder 3"/>
          <p:cNvSpPr>
            <a:spLocks noGrp="1"/>
          </p:cNvSpPr>
          <p:nvPr>
            <p:ph type="sldNum" sz="quarter" idx="10"/>
          </p:nvPr>
        </p:nvSpPr>
        <p:spPr/>
        <p:txBody>
          <a:bodyPr/>
          <a:lstStyle/>
          <a:p>
            <a:fld id="{D2EC4074-A353-47D5-8982-5EF3F69F619A}" type="slidenum">
              <a:rPr lang="en-US" smtClean="0"/>
              <a:t>31</a:t>
            </a:fld>
            <a:endParaRPr lang="en-US" dirty="0"/>
          </a:p>
        </p:txBody>
      </p:sp>
    </p:spTree>
    <p:extLst>
      <p:ext uri="{BB962C8B-B14F-4D97-AF65-F5344CB8AC3E}">
        <p14:creationId xmlns:p14="http://schemas.microsoft.com/office/powerpoint/2010/main" val="4264485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D2EC4074-A353-47D5-8982-5EF3F69F619A}" type="slidenum">
              <a:rPr lang="en-US" smtClean="0"/>
              <a:t>32</a:t>
            </a:fld>
            <a:endParaRPr lang="en-US" dirty="0"/>
          </a:p>
        </p:txBody>
      </p:sp>
    </p:spTree>
    <p:extLst>
      <p:ext uri="{BB962C8B-B14F-4D97-AF65-F5344CB8AC3E}">
        <p14:creationId xmlns:p14="http://schemas.microsoft.com/office/powerpoint/2010/main" val="321627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t>Note:  Diamond District data includes Lincoln High School data from 2007-2013 and Gompers Preparatory data from 2011-2013.</a:t>
            </a:r>
          </a:p>
          <a:p>
            <a:endParaRPr lang="en-US" i="1" dirty="0" smtClean="0"/>
          </a:p>
          <a:p>
            <a:r>
              <a:rPr lang="en-US" i="1" dirty="0" smtClean="0"/>
              <a:t>Source:  National Student Clearinghouse, Postsecondary enrollment data (2007-2013)</a:t>
            </a:r>
          </a:p>
          <a:p>
            <a:endParaRPr lang="en-US" dirty="0"/>
          </a:p>
        </p:txBody>
      </p:sp>
      <p:sp>
        <p:nvSpPr>
          <p:cNvPr id="4" name="Slide Number Placeholder 3"/>
          <p:cNvSpPr>
            <a:spLocks noGrp="1"/>
          </p:cNvSpPr>
          <p:nvPr>
            <p:ph type="sldNum" sz="quarter" idx="10"/>
          </p:nvPr>
        </p:nvSpPr>
        <p:spPr/>
        <p:txBody>
          <a:bodyPr/>
          <a:lstStyle/>
          <a:p>
            <a:fld id="{D2EC4074-A353-47D5-8982-5EF3F69F619A}" type="slidenum">
              <a:rPr lang="en-US" smtClean="0"/>
              <a:t>33</a:t>
            </a:fld>
            <a:endParaRPr lang="en-US" dirty="0"/>
          </a:p>
        </p:txBody>
      </p:sp>
    </p:spTree>
    <p:extLst>
      <p:ext uri="{BB962C8B-B14F-4D97-AF65-F5344CB8AC3E}">
        <p14:creationId xmlns:p14="http://schemas.microsoft.com/office/powerpoint/2010/main" val="4247736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smtClean="0"/>
              <a:t>Note:  Diamond District data includes Lincoln High School data from 2007-2013 and Gompers Preparatory data from 2011-2013.</a:t>
            </a:r>
          </a:p>
          <a:p>
            <a:r>
              <a:rPr lang="en-US" sz="1200" i="0" dirty="0" smtClean="0"/>
              <a:t>Note 2:  Data may not add to 100 percent. Those enrolled in less than 2 year institutions not reported on chart.</a:t>
            </a:r>
          </a:p>
          <a:p>
            <a:endParaRPr lang="en-US" i="1" dirty="0" smtClean="0"/>
          </a:p>
          <a:p>
            <a:r>
              <a:rPr lang="en-US" i="1" dirty="0" smtClean="0"/>
              <a:t>Source:  National Student Clearinghouse, Postsecondary enrollment data (2007-2013)</a:t>
            </a:r>
          </a:p>
          <a:p>
            <a:endParaRPr lang="en-US" dirty="0"/>
          </a:p>
        </p:txBody>
      </p:sp>
      <p:sp>
        <p:nvSpPr>
          <p:cNvPr id="4" name="Slide Number Placeholder 3"/>
          <p:cNvSpPr>
            <a:spLocks noGrp="1"/>
          </p:cNvSpPr>
          <p:nvPr>
            <p:ph type="sldNum" sz="quarter" idx="10"/>
          </p:nvPr>
        </p:nvSpPr>
        <p:spPr/>
        <p:txBody>
          <a:bodyPr/>
          <a:lstStyle/>
          <a:p>
            <a:fld id="{D2EC4074-A353-47D5-8982-5EF3F69F619A}" type="slidenum">
              <a:rPr lang="en-US" smtClean="0"/>
              <a:t>34</a:t>
            </a:fld>
            <a:endParaRPr lang="en-US" dirty="0"/>
          </a:p>
        </p:txBody>
      </p:sp>
    </p:spTree>
    <p:extLst>
      <p:ext uri="{BB962C8B-B14F-4D97-AF65-F5344CB8AC3E}">
        <p14:creationId xmlns:p14="http://schemas.microsoft.com/office/powerpoint/2010/main" val="4102708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2012</a:t>
            </a:r>
            <a:r>
              <a:rPr lang="en-US" i="1" baseline="0" dirty="0" smtClean="0"/>
              <a:t> 5-year </a:t>
            </a:r>
            <a:r>
              <a:rPr lang="en-US" i="1" dirty="0" smtClean="0"/>
              <a:t>American Community Survey</a:t>
            </a:r>
            <a:r>
              <a:rPr lang="en-US" i="1" baseline="0" dirty="0" smtClean="0"/>
              <a:t> (ACS) data.</a:t>
            </a:r>
            <a:endParaRPr lang="en-US" i="1" dirty="0" smtClean="0"/>
          </a:p>
          <a:p>
            <a:endParaRPr lang="en-US" dirty="0"/>
          </a:p>
        </p:txBody>
      </p:sp>
      <p:sp>
        <p:nvSpPr>
          <p:cNvPr id="4" name="Slide Number Placeholder 3"/>
          <p:cNvSpPr>
            <a:spLocks noGrp="1"/>
          </p:cNvSpPr>
          <p:nvPr>
            <p:ph type="sldNum" sz="quarter" idx="10"/>
          </p:nvPr>
        </p:nvSpPr>
        <p:spPr/>
        <p:txBody>
          <a:bodyPr/>
          <a:lstStyle/>
          <a:p>
            <a:fld id="{D2EC4074-A353-47D5-8982-5EF3F69F619A}" type="slidenum">
              <a:rPr lang="en-US" smtClean="0"/>
              <a:t>6</a:t>
            </a:fld>
            <a:endParaRPr lang="en-US" dirty="0"/>
          </a:p>
        </p:txBody>
      </p:sp>
    </p:spTree>
    <p:extLst>
      <p:ext uri="{BB962C8B-B14F-4D97-AF65-F5344CB8AC3E}">
        <p14:creationId xmlns:p14="http://schemas.microsoft.com/office/powerpoint/2010/main" val="399049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Violent crimes include</a:t>
            </a:r>
            <a:r>
              <a:rPr lang="en-US" baseline="0" dirty="0" smtClean="0"/>
              <a:t> homicide, rape, robbery, and aggravated assault.</a:t>
            </a:r>
          </a:p>
          <a:p>
            <a:endParaRPr lang="en-US" dirty="0" smtClean="0"/>
          </a:p>
          <a:p>
            <a:r>
              <a:rPr lang="en-US" i="1" u="sng" dirty="0" smtClean="0"/>
              <a:t>Sources</a:t>
            </a:r>
            <a:endParaRPr lang="en-US" i="1" dirty="0" smtClean="0"/>
          </a:p>
          <a:p>
            <a:r>
              <a:rPr lang="en-US" i="1" dirty="0" smtClean="0"/>
              <a:t>County</a:t>
            </a:r>
            <a:r>
              <a:rPr lang="en-US" i="1" baseline="0" dirty="0" smtClean="0"/>
              <a:t> Data:  </a:t>
            </a:r>
            <a:r>
              <a:rPr lang="en-US" i="1" dirty="0" smtClean="0"/>
              <a:t>SANDAG, Thirty</a:t>
            </a:r>
            <a:r>
              <a:rPr lang="en-US" i="1" baseline="0" dirty="0" smtClean="0"/>
              <a:t> Years of Crime in the San Diego Region </a:t>
            </a:r>
            <a:r>
              <a:rPr lang="en-US" i="1" dirty="0" smtClean="0"/>
              <a:t>Report (http://www.sandag.org/uploads/publicationid/publicationid_1848_17457.pdf)</a:t>
            </a:r>
          </a:p>
          <a:p>
            <a:endParaRPr lang="en-US" i="1" dirty="0" smtClean="0"/>
          </a:p>
          <a:p>
            <a:r>
              <a:rPr lang="en-US" i="1" dirty="0" smtClean="0"/>
              <a:t>Diamond District</a:t>
            </a:r>
            <a:r>
              <a:rPr lang="en-US" i="1" baseline="0" dirty="0" smtClean="0"/>
              <a:t> Data: San Diego City Crime Statistics by Neighborhood Reports (http://www.sandiego.gov/police/services/statistics/index.shtml)</a:t>
            </a:r>
            <a:endParaRPr lang="en-US" i="1" dirty="0" smtClean="0"/>
          </a:p>
        </p:txBody>
      </p:sp>
      <p:sp>
        <p:nvSpPr>
          <p:cNvPr id="4" name="Slide Number Placeholder 3"/>
          <p:cNvSpPr>
            <a:spLocks noGrp="1"/>
          </p:cNvSpPr>
          <p:nvPr>
            <p:ph type="sldNum" sz="quarter" idx="10"/>
          </p:nvPr>
        </p:nvSpPr>
        <p:spPr/>
        <p:txBody>
          <a:bodyPr/>
          <a:lstStyle/>
          <a:p>
            <a:fld id="{D2EC4074-A353-47D5-8982-5EF3F69F619A}" type="slidenum">
              <a:rPr lang="en-US" smtClean="0"/>
              <a:t>35</a:t>
            </a:fld>
            <a:endParaRPr lang="en-US" dirty="0"/>
          </a:p>
        </p:txBody>
      </p:sp>
    </p:spTree>
    <p:extLst>
      <p:ext uri="{BB962C8B-B14F-4D97-AF65-F5344CB8AC3E}">
        <p14:creationId xmlns:p14="http://schemas.microsoft.com/office/powerpoint/2010/main" val="3419141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Diamond District</a:t>
            </a:r>
            <a:r>
              <a:rPr lang="en-US" i="1" baseline="0" dirty="0" smtClean="0"/>
              <a:t> Data: San Diego City Crime Statistics by Neighborhood Reports (http://www.sandiego.gov/police/services/statistics/index.shtml)</a:t>
            </a:r>
            <a:endParaRPr lang="en-US" i="1" dirty="0" smtClean="0"/>
          </a:p>
          <a:p>
            <a:endParaRPr lang="en-US" dirty="0"/>
          </a:p>
        </p:txBody>
      </p:sp>
      <p:sp>
        <p:nvSpPr>
          <p:cNvPr id="4" name="Slide Number Placeholder 3"/>
          <p:cNvSpPr>
            <a:spLocks noGrp="1"/>
          </p:cNvSpPr>
          <p:nvPr>
            <p:ph type="sldNum" sz="quarter" idx="10"/>
          </p:nvPr>
        </p:nvSpPr>
        <p:spPr/>
        <p:txBody>
          <a:bodyPr/>
          <a:lstStyle/>
          <a:p>
            <a:fld id="{D2EC4074-A353-47D5-8982-5EF3F69F619A}" type="slidenum">
              <a:rPr lang="en-US" smtClean="0"/>
              <a:t>36</a:t>
            </a:fld>
            <a:endParaRPr lang="en-US" dirty="0"/>
          </a:p>
        </p:txBody>
      </p:sp>
    </p:spTree>
    <p:extLst>
      <p:ext uri="{BB962C8B-B14F-4D97-AF65-F5344CB8AC3E}">
        <p14:creationId xmlns:p14="http://schemas.microsoft.com/office/powerpoint/2010/main" val="2296662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Property</a:t>
            </a:r>
            <a:r>
              <a:rPr lang="en-US" u="none" baseline="0" dirty="0" smtClean="0"/>
              <a:t> Crime includes burglary, larceny, and motor vehicle theft.</a:t>
            </a:r>
            <a:endParaRPr lang="en-US" u="none" dirty="0" smtClean="0"/>
          </a:p>
          <a:p>
            <a:endParaRPr lang="en-US" u="sng" dirty="0" smtClean="0"/>
          </a:p>
          <a:p>
            <a:r>
              <a:rPr lang="en-US" i="1" u="sng" dirty="0" smtClean="0"/>
              <a:t>Sources</a:t>
            </a:r>
            <a:endParaRPr lang="en-US" i="1" dirty="0" smtClean="0"/>
          </a:p>
          <a:p>
            <a:r>
              <a:rPr lang="en-US" i="1" dirty="0" smtClean="0"/>
              <a:t>County</a:t>
            </a:r>
            <a:r>
              <a:rPr lang="en-US" i="1" baseline="0" dirty="0" smtClean="0"/>
              <a:t> Data:  </a:t>
            </a:r>
            <a:r>
              <a:rPr lang="en-US" i="1" dirty="0" smtClean="0"/>
              <a:t>SANDAG, Thirty</a:t>
            </a:r>
            <a:r>
              <a:rPr lang="en-US" i="1" baseline="0" dirty="0" smtClean="0"/>
              <a:t> Years of Crime in the San Diego Region </a:t>
            </a:r>
            <a:r>
              <a:rPr lang="en-US" i="1" dirty="0" smtClean="0"/>
              <a:t>Report (http://www.sandag.org/uploads/publicationid/publicationid_1848_17457.pdf)</a:t>
            </a:r>
          </a:p>
          <a:p>
            <a:endParaRPr lang="en-US" i="1" dirty="0" smtClean="0"/>
          </a:p>
          <a:p>
            <a:r>
              <a:rPr lang="en-US" i="1" dirty="0" smtClean="0"/>
              <a:t>Diamond District</a:t>
            </a:r>
            <a:r>
              <a:rPr lang="en-US" i="1" baseline="0" dirty="0" smtClean="0"/>
              <a:t> Data: San Diego City Crime Statistics by Neighborhood Reports (http://www.sandiego.gov/police/services/statistics/index.shtml)</a:t>
            </a:r>
            <a:endParaRPr lang="en-US" i="1" dirty="0" smtClean="0"/>
          </a:p>
        </p:txBody>
      </p:sp>
      <p:sp>
        <p:nvSpPr>
          <p:cNvPr id="4" name="Slide Number Placeholder 3"/>
          <p:cNvSpPr>
            <a:spLocks noGrp="1"/>
          </p:cNvSpPr>
          <p:nvPr>
            <p:ph type="sldNum" sz="quarter" idx="10"/>
          </p:nvPr>
        </p:nvSpPr>
        <p:spPr/>
        <p:txBody>
          <a:bodyPr/>
          <a:lstStyle/>
          <a:p>
            <a:fld id="{D2EC4074-A353-47D5-8982-5EF3F69F619A}" type="slidenum">
              <a:rPr lang="en-US" smtClean="0"/>
              <a:t>37</a:t>
            </a:fld>
            <a:endParaRPr lang="en-US" dirty="0"/>
          </a:p>
        </p:txBody>
      </p:sp>
    </p:spTree>
    <p:extLst>
      <p:ext uri="{BB962C8B-B14F-4D97-AF65-F5344CB8AC3E}">
        <p14:creationId xmlns:p14="http://schemas.microsoft.com/office/powerpoint/2010/main" val="15642825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Note: Alcohol and Narcotics Arrest Data for 2013</a:t>
            </a:r>
            <a:r>
              <a:rPr lang="en-US" u="none" baseline="0" dirty="0" smtClean="0"/>
              <a:t> arrests.</a:t>
            </a:r>
            <a:endParaRPr lang="en-US" u="none" dirty="0" smtClean="0"/>
          </a:p>
          <a:p>
            <a:endParaRPr lang="en-US" u="sng" dirty="0" smtClean="0"/>
          </a:p>
          <a:p>
            <a:r>
              <a:rPr lang="en-US" i="1" u="sng" dirty="0" smtClean="0"/>
              <a:t>Sources</a:t>
            </a:r>
            <a:endParaRPr lang="en-US" i="1" dirty="0" smtClean="0"/>
          </a:p>
          <a:p>
            <a:r>
              <a:rPr lang="en-US" i="1" baseline="0" dirty="0" smtClean="0"/>
              <a:t>San Diego City Police Department, Clery Act Campus crime Reports, 2013 Alcohol Arrests, (http://www.sandiego.gov/police/services/statistics/cleryact.shtml)</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San Diego City Police Department, Clery Act Campus crime Reports, 2013 Narcotics Arrests, (http://www.sandiego.gov/police/services/statistics/cleryact.shtml)</a:t>
            </a:r>
            <a:endParaRPr lang="en-US" i="1" dirty="0" smtClean="0"/>
          </a:p>
          <a:p>
            <a:endParaRPr lang="en-US" i="1" dirty="0" smtClean="0"/>
          </a:p>
        </p:txBody>
      </p:sp>
      <p:sp>
        <p:nvSpPr>
          <p:cNvPr id="4" name="Slide Number Placeholder 3"/>
          <p:cNvSpPr>
            <a:spLocks noGrp="1"/>
          </p:cNvSpPr>
          <p:nvPr>
            <p:ph type="sldNum" sz="quarter" idx="10"/>
          </p:nvPr>
        </p:nvSpPr>
        <p:spPr/>
        <p:txBody>
          <a:bodyPr/>
          <a:lstStyle/>
          <a:p>
            <a:fld id="{D2EC4074-A353-47D5-8982-5EF3F69F619A}" type="slidenum">
              <a:rPr lang="en-US" smtClean="0"/>
              <a:t>38</a:t>
            </a:fld>
            <a:endParaRPr lang="en-US" dirty="0"/>
          </a:p>
        </p:txBody>
      </p:sp>
    </p:spTree>
    <p:extLst>
      <p:ext uri="{BB962C8B-B14F-4D97-AF65-F5344CB8AC3E}">
        <p14:creationId xmlns:p14="http://schemas.microsoft.com/office/powerpoint/2010/main" val="15642825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California Department of Public Health, Death Profiles by Zip Code (2012)</a:t>
            </a:r>
          </a:p>
          <a:p>
            <a:endParaRPr lang="en-US" dirty="0"/>
          </a:p>
        </p:txBody>
      </p:sp>
      <p:sp>
        <p:nvSpPr>
          <p:cNvPr id="4" name="Slide Number Placeholder 3"/>
          <p:cNvSpPr>
            <a:spLocks noGrp="1"/>
          </p:cNvSpPr>
          <p:nvPr>
            <p:ph type="sldNum" sz="quarter" idx="10"/>
          </p:nvPr>
        </p:nvSpPr>
        <p:spPr/>
        <p:txBody>
          <a:bodyPr/>
          <a:lstStyle/>
          <a:p>
            <a:fld id="{D2EC4074-A353-47D5-8982-5EF3F69F619A}" type="slidenum">
              <a:rPr lang="en-US" smtClean="0"/>
              <a:t>39</a:t>
            </a:fld>
            <a:endParaRPr lang="en-US" dirty="0"/>
          </a:p>
        </p:txBody>
      </p:sp>
    </p:spTree>
    <p:extLst>
      <p:ext uri="{BB962C8B-B14F-4D97-AF65-F5344CB8AC3E}">
        <p14:creationId xmlns:p14="http://schemas.microsoft.com/office/powerpoint/2010/main" val="31574076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California Department of Public Health, Death Profiles by Zip Code (2012)</a:t>
            </a:r>
          </a:p>
          <a:p>
            <a:endParaRPr lang="en-US" dirty="0"/>
          </a:p>
        </p:txBody>
      </p:sp>
      <p:sp>
        <p:nvSpPr>
          <p:cNvPr id="4" name="Slide Number Placeholder 3"/>
          <p:cNvSpPr>
            <a:spLocks noGrp="1"/>
          </p:cNvSpPr>
          <p:nvPr>
            <p:ph type="sldNum" sz="quarter" idx="10"/>
          </p:nvPr>
        </p:nvSpPr>
        <p:spPr/>
        <p:txBody>
          <a:bodyPr/>
          <a:lstStyle/>
          <a:p>
            <a:fld id="{D2EC4074-A353-47D5-8982-5EF3F69F619A}" type="slidenum">
              <a:rPr lang="en-US" smtClean="0"/>
              <a:t>40</a:t>
            </a:fld>
            <a:endParaRPr lang="en-US" dirty="0"/>
          </a:p>
        </p:txBody>
      </p:sp>
    </p:spTree>
    <p:extLst>
      <p:ext uri="{BB962C8B-B14F-4D97-AF65-F5344CB8AC3E}">
        <p14:creationId xmlns:p14="http://schemas.microsoft.com/office/powerpoint/2010/main" val="37919906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Amounts may total more than 100</a:t>
            </a:r>
            <a:r>
              <a:rPr lang="en-US" baseline="0" dirty="0" smtClean="0"/>
              <a:t> percent, as individuals can have both private and public insurance.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2012</a:t>
            </a:r>
            <a:r>
              <a:rPr lang="en-US" i="1" baseline="0" dirty="0" smtClean="0"/>
              <a:t> 5-year </a:t>
            </a:r>
            <a:r>
              <a:rPr lang="en-US" i="1" dirty="0" smtClean="0"/>
              <a:t>American Community Survey</a:t>
            </a:r>
            <a:r>
              <a:rPr lang="en-US" i="1" baseline="0" dirty="0" smtClean="0"/>
              <a:t> (ACS) data.</a:t>
            </a:r>
            <a:endParaRPr lang="en-US" i="1" dirty="0" smtClean="0"/>
          </a:p>
          <a:p>
            <a:endParaRPr lang="en-US" dirty="0"/>
          </a:p>
        </p:txBody>
      </p:sp>
      <p:sp>
        <p:nvSpPr>
          <p:cNvPr id="4" name="Slide Number Placeholder 3"/>
          <p:cNvSpPr>
            <a:spLocks noGrp="1"/>
          </p:cNvSpPr>
          <p:nvPr>
            <p:ph type="sldNum" sz="quarter" idx="10"/>
          </p:nvPr>
        </p:nvSpPr>
        <p:spPr/>
        <p:txBody>
          <a:bodyPr/>
          <a:lstStyle/>
          <a:p>
            <a:fld id="{D2EC4074-A353-47D5-8982-5EF3F69F619A}" type="slidenum">
              <a:rPr lang="en-US" smtClean="0"/>
              <a:t>41</a:t>
            </a:fld>
            <a:endParaRPr lang="en-US" dirty="0"/>
          </a:p>
        </p:txBody>
      </p:sp>
    </p:spTree>
    <p:extLst>
      <p:ext uri="{BB962C8B-B14F-4D97-AF65-F5344CB8AC3E}">
        <p14:creationId xmlns:p14="http://schemas.microsoft.com/office/powerpoint/2010/main" val="12137367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California Department of Public Health, Birth Profiles by Zip Code (2012)</a:t>
            </a:r>
          </a:p>
          <a:p>
            <a:endParaRPr lang="en-US" dirty="0"/>
          </a:p>
        </p:txBody>
      </p:sp>
      <p:sp>
        <p:nvSpPr>
          <p:cNvPr id="4" name="Slide Number Placeholder 3"/>
          <p:cNvSpPr>
            <a:spLocks noGrp="1"/>
          </p:cNvSpPr>
          <p:nvPr>
            <p:ph type="sldNum" sz="quarter" idx="10"/>
          </p:nvPr>
        </p:nvSpPr>
        <p:spPr/>
        <p:txBody>
          <a:bodyPr/>
          <a:lstStyle/>
          <a:p>
            <a:fld id="{D2EC4074-A353-47D5-8982-5EF3F69F619A}" type="slidenum">
              <a:rPr lang="en-US" smtClean="0"/>
              <a:t>42</a:t>
            </a:fld>
            <a:endParaRPr lang="en-US" dirty="0"/>
          </a:p>
        </p:txBody>
      </p:sp>
    </p:spTree>
    <p:extLst>
      <p:ext uri="{BB962C8B-B14F-4D97-AF65-F5344CB8AC3E}">
        <p14:creationId xmlns:p14="http://schemas.microsoft.com/office/powerpoint/2010/main" val="31062401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California Department of Public Health, Birth Profiles by Zip Code (2012)</a:t>
            </a:r>
          </a:p>
          <a:p>
            <a:endParaRPr lang="en-US" dirty="0"/>
          </a:p>
        </p:txBody>
      </p:sp>
      <p:sp>
        <p:nvSpPr>
          <p:cNvPr id="4" name="Slide Number Placeholder 3"/>
          <p:cNvSpPr>
            <a:spLocks noGrp="1"/>
          </p:cNvSpPr>
          <p:nvPr>
            <p:ph type="sldNum" sz="quarter" idx="10"/>
          </p:nvPr>
        </p:nvSpPr>
        <p:spPr/>
        <p:txBody>
          <a:bodyPr/>
          <a:lstStyle/>
          <a:p>
            <a:fld id="{D2EC4074-A353-47D5-8982-5EF3F69F619A}" type="slidenum">
              <a:rPr lang="en-US" smtClean="0"/>
              <a:t>43</a:t>
            </a:fld>
            <a:endParaRPr lang="en-US" dirty="0"/>
          </a:p>
        </p:txBody>
      </p:sp>
    </p:spTree>
    <p:extLst>
      <p:ext uri="{BB962C8B-B14F-4D97-AF65-F5344CB8AC3E}">
        <p14:creationId xmlns:p14="http://schemas.microsoft.com/office/powerpoint/2010/main" val="5267679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California Department of Public Health, CA Kindergarten Data (2013-2014)</a:t>
            </a:r>
          </a:p>
          <a:p>
            <a:endParaRPr lang="en-US" dirty="0"/>
          </a:p>
        </p:txBody>
      </p:sp>
      <p:sp>
        <p:nvSpPr>
          <p:cNvPr id="4" name="Slide Number Placeholder 3"/>
          <p:cNvSpPr>
            <a:spLocks noGrp="1"/>
          </p:cNvSpPr>
          <p:nvPr>
            <p:ph type="sldNum" sz="quarter" idx="10"/>
          </p:nvPr>
        </p:nvSpPr>
        <p:spPr/>
        <p:txBody>
          <a:bodyPr/>
          <a:lstStyle/>
          <a:p>
            <a:fld id="{D2EC4074-A353-47D5-8982-5EF3F69F619A}" type="slidenum">
              <a:rPr lang="en-US" smtClean="0"/>
              <a:t>44</a:t>
            </a:fld>
            <a:endParaRPr lang="en-US" dirty="0"/>
          </a:p>
        </p:txBody>
      </p:sp>
    </p:spTree>
    <p:extLst>
      <p:ext uri="{BB962C8B-B14F-4D97-AF65-F5344CB8AC3E}">
        <p14:creationId xmlns:p14="http://schemas.microsoft.com/office/powerpoint/2010/main" val="3800996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2012</a:t>
            </a:r>
            <a:r>
              <a:rPr lang="en-US" i="1" baseline="0" dirty="0" smtClean="0"/>
              <a:t> 5-year </a:t>
            </a:r>
            <a:r>
              <a:rPr lang="en-US" i="1" dirty="0" smtClean="0"/>
              <a:t>American Community Survey</a:t>
            </a:r>
            <a:r>
              <a:rPr lang="en-US" i="1" baseline="0" dirty="0" smtClean="0"/>
              <a:t> (ACS) data.</a:t>
            </a:r>
            <a:endParaRPr lang="en-US" i="1" dirty="0" smtClean="0"/>
          </a:p>
          <a:p>
            <a:endParaRPr lang="en-US" dirty="0"/>
          </a:p>
        </p:txBody>
      </p:sp>
      <p:sp>
        <p:nvSpPr>
          <p:cNvPr id="4" name="Slide Number Placeholder 3"/>
          <p:cNvSpPr>
            <a:spLocks noGrp="1"/>
          </p:cNvSpPr>
          <p:nvPr>
            <p:ph type="sldNum" sz="quarter" idx="10"/>
          </p:nvPr>
        </p:nvSpPr>
        <p:spPr/>
        <p:txBody>
          <a:bodyPr/>
          <a:lstStyle/>
          <a:p>
            <a:fld id="{D2EC4074-A353-47D5-8982-5EF3F69F619A}" type="slidenum">
              <a:rPr lang="en-US" smtClean="0"/>
              <a:t>7</a:t>
            </a:fld>
            <a:endParaRPr lang="en-US" dirty="0"/>
          </a:p>
        </p:txBody>
      </p:sp>
    </p:spTree>
    <p:extLst>
      <p:ext uri="{BB962C8B-B14F-4D97-AF65-F5344CB8AC3E}">
        <p14:creationId xmlns:p14="http://schemas.microsoft.com/office/powerpoint/2010/main" val="14413528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California Department of Education, California Physical Fitness Test (2013-2014)</a:t>
            </a:r>
          </a:p>
        </p:txBody>
      </p:sp>
      <p:sp>
        <p:nvSpPr>
          <p:cNvPr id="4" name="Slide Number Placeholder 3"/>
          <p:cNvSpPr>
            <a:spLocks noGrp="1"/>
          </p:cNvSpPr>
          <p:nvPr>
            <p:ph type="sldNum" sz="quarter" idx="10"/>
          </p:nvPr>
        </p:nvSpPr>
        <p:spPr/>
        <p:txBody>
          <a:bodyPr/>
          <a:lstStyle/>
          <a:p>
            <a:fld id="{D2EC4074-A353-47D5-8982-5EF3F69F619A}" type="slidenum">
              <a:rPr lang="en-US" smtClean="0"/>
              <a:t>45</a:t>
            </a:fld>
            <a:endParaRPr lang="en-US" dirty="0"/>
          </a:p>
        </p:txBody>
      </p:sp>
    </p:spTree>
    <p:extLst>
      <p:ext uri="{BB962C8B-B14F-4D97-AF65-F5344CB8AC3E}">
        <p14:creationId xmlns:p14="http://schemas.microsoft.com/office/powerpoint/2010/main" val="7408551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Note: Low </a:t>
            </a:r>
            <a:r>
              <a:rPr lang="en-US" sz="1200" b="0" i="0" kern="1200" dirty="0" smtClean="0">
                <a:solidFill>
                  <a:schemeClr val="tx1"/>
                </a:solidFill>
                <a:effectLst/>
                <a:latin typeface="+mn-lt"/>
                <a:ea typeface="+mn-ea"/>
                <a:cs typeface="+mn-cs"/>
              </a:rPr>
              <a:t>access to a grocery store or healthy, affordable food retail outlet.</a:t>
            </a:r>
            <a:r>
              <a:rPr lang="en-US" sz="1200" b="0" i="0" kern="1200" baseline="0" dirty="0" smtClean="0">
                <a:solidFill>
                  <a:schemeClr val="tx1"/>
                </a:solidFill>
                <a:effectLst/>
                <a:latin typeface="+mn-lt"/>
                <a:ea typeface="+mn-ea"/>
                <a:cs typeface="+mn-cs"/>
              </a:rPr>
              <a:t>  Census </a:t>
            </a:r>
            <a:r>
              <a:rPr lang="en-US" i="0" dirty="0" smtClean="0"/>
              <a:t>tract at 1 mile for urban areas or 10 miles for rural areas.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United States Department of Agriculture, Economic</a:t>
            </a:r>
            <a:r>
              <a:rPr lang="en-US" i="1" baseline="0" dirty="0" smtClean="0"/>
              <a:t> Research Service, </a:t>
            </a:r>
            <a:r>
              <a:rPr lang="en-US" sz="1200" b="0" i="1" kern="1200" dirty="0" smtClean="0">
                <a:solidFill>
                  <a:schemeClr val="tx1"/>
                </a:solidFill>
                <a:effectLst/>
                <a:latin typeface="+mn-lt"/>
                <a:ea typeface="+mn-ea"/>
                <a:cs typeface="+mn-cs"/>
              </a:rPr>
              <a:t>Last updated: Friday, October 31, 2014</a:t>
            </a:r>
            <a:endParaRPr lang="en-US" b="0" i="1" dirty="0" smtClean="0"/>
          </a:p>
        </p:txBody>
      </p:sp>
      <p:sp>
        <p:nvSpPr>
          <p:cNvPr id="4" name="Slide Number Placeholder 3"/>
          <p:cNvSpPr>
            <a:spLocks noGrp="1"/>
          </p:cNvSpPr>
          <p:nvPr>
            <p:ph type="sldNum" sz="quarter" idx="10"/>
          </p:nvPr>
        </p:nvSpPr>
        <p:spPr/>
        <p:txBody>
          <a:bodyPr/>
          <a:lstStyle/>
          <a:p>
            <a:fld id="{D2EC4074-A353-47D5-8982-5EF3F69F619A}" type="slidenum">
              <a:rPr lang="en-US" smtClean="0"/>
              <a:t>46</a:t>
            </a:fld>
            <a:endParaRPr lang="en-US" dirty="0"/>
          </a:p>
        </p:txBody>
      </p:sp>
    </p:spTree>
    <p:extLst>
      <p:ext uri="{BB962C8B-B14F-4D97-AF65-F5344CB8AC3E}">
        <p14:creationId xmlns:p14="http://schemas.microsoft.com/office/powerpoint/2010/main" val="7408551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San Diego County:  6212 Offices of Dentists,</a:t>
            </a:r>
            <a:r>
              <a:rPr lang="en-US" i="1" baseline="0" dirty="0" smtClean="0"/>
              <a:t> </a:t>
            </a:r>
            <a:r>
              <a:rPr lang="en-US" i="1" dirty="0" smtClean="0"/>
              <a:t>2012</a:t>
            </a:r>
            <a:r>
              <a:rPr lang="en-US" i="1" baseline="0" dirty="0" smtClean="0"/>
              <a:t> Business Patterns, American Fact Finder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Diamond District:  Google Maps search (using 2013 population data), January 6, 2015</a:t>
            </a:r>
            <a:endParaRPr lang="en-US" i="1" dirty="0" smtClean="0"/>
          </a:p>
          <a:p>
            <a:endParaRPr lang="en-US" dirty="0" smtClean="0"/>
          </a:p>
          <a:p>
            <a:r>
              <a:rPr lang="en-US" sz="1200" b="0" i="0" u="sng" kern="1200" dirty="0" smtClean="0">
                <a:solidFill>
                  <a:schemeClr val="tx1"/>
                </a:solidFill>
                <a:effectLst/>
                <a:latin typeface="+mn-lt"/>
                <a:ea typeface="+mn-ea"/>
                <a:cs typeface="+mn-cs"/>
              </a:rPr>
              <a:t>Information regarding correlation</a:t>
            </a:r>
            <a:r>
              <a:rPr lang="en-US" sz="1200" b="0" i="0" u="sng" kern="1200" baseline="0" dirty="0" smtClean="0">
                <a:solidFill>
                  <a:schemeClr val="tx1"/>
                </a:solidFill>
                <a:effectLst/>
                <a:latin typeface="+mn-lt"/>
                <a:ea typeface="+mn-ea"/>
                <a:cs typeface="+mn-cs"/>
              </a:rPr>
              <a:t> of dental health and poverty. </a:t>
            </a:r>
            <a:r>
              <a:rPr lang="en-US" sz="1200" b="0" i="0" kern="1200" dirty="0" smtClean="0">
                <a:solidFill>
                  <a:schemeClr val="tx1"/>
                </a:solidFill>
                <a:effectLst/>
                <a:latin typeface="+mn-lt"/>
                <a:ea typeface="+mn-ea"/>
                <a:cs typeface="+mn-cs"/>
              </a:rPr>
              <a:t>“In general, children from low-income families experience the greatest amount of oral disease, the most extensive disease, and the most frequent use of dental services for pain relief. Yet these children have the fewest overall dental visits. Paradoxically, children in poverty—those living in households with annual gross incomes under $16 500 for a family of 4—or near poverty—those in family households with incomes between $16 500 and $33 000—also have the highest rates of dental insurance coverage, primarily through Medicaid and SCHIP. For those most affected, dental disease is consequential for their growth, function, behavior, and comfort.”</a:t>
            </a:r>
          </a:p>
          <a:p>
            <a:r>
              <a:rPr lang="en-US" dirty="0" smtClean="0"/>
              <a:t>http://www.sciencedirect.com/science/article/pii/S1530156705600974 </a:t>
            </a:r>
            <a:endParaRPr lang="en-US" dirty="0"/>
          </a:p>
        </p:txBody>
      </p:sp>
      <p:sp>
        <p:nvSpPr>
          <p:cNvPr id="4" name="Slide Number Placeholder 3"/>
          <p:cNvSpPr>
            <a:spLocks noGrp="1"/>
          </p:cNvSpPr>
          <p:nvPr>
            <p:ph type="sldNum" sz="quarter" idx="10"/>
          </p:nvPr>
        </p:nvSpPr>
        <p:spPr/>
        <p:txBody>
          <a:bodyPr/>
          <a:lstStyle/>
          <a:p>
            <a:fld id="{D2EC4074-A353-47D5-8982-5EF3F69F619A}" type="slidenum">
              <a:rPr lang="en-US" smtClean="0"/>
              <a:t>47</a:t>
            </a:fld>
            <a:endParaRPr lang="en-US" dirty="0"/>
          </a:p>
        </p:txBody>
      </p:sp>
    </p:spTree>
    <p:extLst>
      <p:ext uri="{BB962C8B-B14F-4D97-AF65-F5344CB8AC3E}">
        <p14:creationId xmlns:p14="http://schemas.microsoft.com/office/powerpoint/2010/main" val="12137367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San Diego Registrar of Voters</a:t>
            </a:r>
          </a:p>
          <a:p>
            <a:endParaRPr lang="en-US" dirty="0"/>
          </a:p>
        </p:txBody>
      </p:sp>
      <p:sp>
        <p:nvSpPr>
          <p:cNvPr id="4" name="Slide Number Placeholder 3"/>
          <p:cNvSpPr>
            <a:spLocks noGrp="1"/>
          </p:cNvSpPr>
          <p:nvPr>
            <p:ph type="sldNum" sz="quarter" idx="10"/>
          </p:nvPr>
        </p:nvSpPr>
        <p:spPr/>
        <p:txBody>
          <a:bodyPr/>
          <a:lstStyle/>
          <a:p>
            <a:fld id="{D2EC4074-A353-47D5-8982-5EF3F69F619A}" type="slidenum">
              <a:rPr lang="en-US" smtClean="0"/>
              <a:t>48</a:t>
            </a:fld>
            <a:endParaRPr lang="en-US" dirty="0"/>
          </a:p>
        </p:txBody>
      </p:sp>
    </p:spTree>
    <p:extLst>
      <p:ext uri="{BB962C8B-B14F-4D97-AF65-F5344CB8AC3E}">
        <p14:creationId xmlns:p14="http://schemas.microsoft.com/office/powerpoint/2010/main" val="8931360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San Diego Registrar of Voters</a:t>
            </a:r>
          </a:p>
          <a:p>
            <a:endParaRPr lang="en-US" dirty="0"/>
          </a:p>
        </p:txBody>
      </p:sp>
      <p:sp>
        <p:nvSpPr>
          <p:cNvPr id="4" name="Slide Number Placeholder 3"/>
          <p:cNvSpPr>
            <a:spLocks noGrp="1"/>
          </p:cNvSpPr>
          <p:nvPr>
            <p:ph type="sldNum" sz="quarter" idx="10"/>
          </p:nvPr>
        </p:nvSpPr>
        <p:spPr/>
        <p:txBody>
          <a:bodyPr/>
          <a:lstStyle/>
          <a:p>
            <a:fld id="{D2EC4074-A353-47D5-8982-5EF3F69F619A}" type="slidenum">
              <a:rPr lang="en-US" smtClean="0"/>
              <a:t>49</a:t>
            </a:fld>
            <a:endParaRPr lang="en-US" dirty="0"/>
          </a:p>
        </p:txBody>
      </p:sp>
    </p:spTree>
    <p:extLst>
      <p:ext uri="{BB962C8B-B14F-4D97-AF65-F5344CB8AC3E}">
        <p14:creationId xmlns:p14="http://schemas.microsoft.com/office/powerpoint/2010/main" val="28470539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 Diego Registrar of Voters</a:t>
            </a:r>
            <a:endParaRPr lang="en-US" i="1" dirty="0"/>
          </a:p>
        </p:txBody>
      </p:sp>
      <p:sp>
        <p:nvSpPr>
          <p:cNvPr id="4" name="Slide Number Placeholder 3"/>
          <p:cNvSpPr>
            <a:spLocks noGrp="1"/>
          </p:cNvSpPr>
          <p:nvPr>
            <p:ph type="sldNum" sz="quarter" idx="10"/>
          </p:nvPr>
        </p:nvSpPr>
        <p:spPr/>
        <p:txBody>
          <a:bodyPr/>
          <a:lstStyle/>
          <a:p>
            <a:fld id="{D2EC4074-A353-47D5-8982-5EF3F69F619A}" type="slidenum">
              <a:rPr lang="en-US" smtClean="0"/>
              <a:t>50</a:t>
            </a:fld>
            <a:endParaRPr lang="en-US" dirty="0"/>
          </a:p>
        </p:txBody>
      </p:sp>
    </p:spTree>
    <p:extLst>
      <p:ext uri="{BB962C8B-B14F-4D97-AF65-F5344CB8AC3E}">
        <p14:creationId xmlns:p14="http://schemas.microsoft.com/office/powerpoint/2010/main" val="32146489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2012</a:t>
            </a:r>
            <a:r>
              <a:rPr lang="en-US" i="1" baseline="0" dirty="0" smtClean="0"/>
              <a:t> 5-year </a:t>
            </a:r>
            <a:r>
              <a:rPr lang="en-US" i="1" dirty="0" smtClean="0"/>
              <a:t>American Community Survey</a:t>
            </a:r>
            <a:r>
              <a:rPr lang="en-US" i="1" baseline="0" dirty="0" smtClean="0"/>
              <a:t> (ACS) data.</a:t>
            </a:r>
            <a:endParaRPr lang="en-US" i="1" dirty="0"/>
          </a:p>
        </p:txBody>
      </p:sp>
      <p:sp>
        <p:nvSpPr>
          <p:cNvPr id="4" name="Slide Number Placeholder 3"/>
          <p:cNvSpPr>
            <a:spLocks noGrp="1"/>
          </p:cNvSpPr>
          <p:nvPr>
            <p:ph type="sldNum" sz="quarter" idx="10"/>
          </p:nvPr>
        </p:nvSpPr>
        <p:spPr/>
        <p:txBody>
          <a:bodyPr/>
          <a:lstStyle/>
          <a:p>
            <a:fld id="{D2EC4074-A353-47D5-8982-5EF3F69F619A}" type="slidenum">
              <a:rPr lang="en-US" smtClean="0"/>
              <a:t>51</a:t>
            </a:fld>
            <a:endParaRPr lang="en-US" dirty="0"/>
          </a:p>
        </p:txBody>
      </p:sp>
    </p:spTree>
    <p:extLst>
      <p:ext uri="{BB962C8B-B14F-4D97-AF65-F5344CB8AC3E}">
        <p14:creationId xmlns:p14="http://schemas.microsoft.com/office/powerpoint/2010/main" val="31590333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2012</a:t>
            </a:r>
            <a:r>
              <a:rPr lang="en-US" i="1" baseline="0" dirty="0" smtClean="0"/>
              <a:t> 5-year </a:t>
            </a:r>
            <a:r>
              <a:rPr lang="en-US" i="1" dirty="0" smtClean="0"/>
              <a:t>American Community Survey</a:t>
            </a:r>
            <a:r>
              <a:rPr lang="en-US" i="1" baseline="0" dirty="0" smtClean="0"/>
              <a:t> (ACS) data.</a:t>
            </a:r>
          </a:p>
          <a:p>
            <a:endParaRPr lang="en-US" i="1" baseline="0" dirty="0" smtClean="0"/>
          </a:p>
          <a:p>
            <a:r>
              <a:rPr lang="en-US" i="0" baseline="0" dirty="0" smtClean="0"/>
              <a:t>* 2012 data not available due to transition in CALTRANS/SANDAG Automatic Passenger Counting Data change. 2012 used same data as 2011.</a:t>
            </a:r>
            <a:endParaRPr lang="en-US" i="0" dirty="0"/>
          </a:p>
        </p:txBody>
      </p:sp>
      <p:sp>
        <p:nvSpPr>
          <p:cNvPr id="4" name="Slide Number Placeholder 3"/>
          <p:cNvSpPr>
            <a:spLocks noGrp="1"/>
          </p:cNvSpPr>
          <p:nvPr>
            <p:ph type="sldNum" sz="quarter" idx="10"/>
          </p:nvPr>
        </p:nvSpPr>
        <p:spPr/>
        <p:txBody>
          <a:bodyPr/>
          <a:lstStyle/>
          <a:p>
            <a:fld id="{D2EC4074-A353-47D5-8982-5EF3F69F619A}" type="slidenum">
              <a:rPr lang="en-US" smtClean="0"/>
              <a:t>52</a:t>
            </a:fld>
            <a:endParaRPr lang="en-US" dirty="0"/>
          </a:p>
        </p:txBody>
      </p:sp>
    </p:spTree>
    <p:extLst>
      <p:ext uri="{BB962C8B-B14F-4D97-AF65-F5344CB8AC3E}">
        <p14:creationId xmlns:p14="http://schemas.microsoft.com/office/powerpoint/2010/main" val="31590333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ESRI</a:t>
            </a:r>
            <a:endParaRPr lang="en-US" i="1" dirty="0"/>
          </a:p>
        </p:txBody>
      </p:sp>
      <p:sp>
        <p:nvSpPr>
          <p:cNvPr id="4" name="Slide Number Placeholder 3"/>
          <p:cNvSpPr>
            <a:spLocks noGrp="1"/>
          </p:cNvSpPr>
          <p:nvPr>
            <p:ph type="sldNum" sz="quarter" idx="10"/>
          </p:nvPr>
        </p:nvSpPr>
        <p:spPr/>
        <p:txBody>
          <a:bodyPr/>
          <a:lstStyle/>
          <a:p>
            <a:fld id="{D2EC4074-A353-47D5-8982-5EF3F69F619A}" type="slidenum">
              <a:rPr lang="en-US" smtClean="0"/>
              <a:t>53</a:t>
            </a:fld>
            <a:endParaRPr lang="en-US" dirty="0"/>
          </a:p>
        </p:txBody>
      </p:sp>
    </p:spTree>
    <p:extLst>
      <p:ext uri="{BB962C8B-B14F-4D97-AF65-F5344CB8AC3E}">
        <p14:creationId xmlns:p14="http://schemas.microsoft.com/office/powerpoint/2010/main" val="31590333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Source:  2-1-1 San Diego Data – Diamond District Information Sheet</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EC4074-A353-47D5-8982-5EF3F69F619A}" type="slidenum">
              <a:rPr lang="en-US" smtClean="0"/>
              <a:t>54</a:t>
            </a:fld>
            <a:endParaRPr lang="en-US" dirty="0"/>
          </a:p>
        </p:txBody>
      </p:sp>
    </p:spTree>
    <p:extLst>
      <p:ext uri="{BB962C8B-B14F-4D97-AF65-F5344CB8AC3E}">
        <p14:creationId xmlns:p14="http://schemas.microsoft.com/office/powerpoint/2010/main" val="6790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2012</a:t>
            </a:r>
            <a:r>
              <a:rPr lang="en-US" i="1" baseline="0" dirty="0" smtClean="0"/>
              <a:t> 5-year </a:t>
            </a:r>
            <a:r>
              <a:rPr lang="en-US" i="1" dirty="0" smtClean="0"/>
              <a:t>American Community Survey</a:t>
            </a:r>
            <a:r>
              <a:rPr lang="en-US" i="1" baseline="0" dirty="0" smtClean="0"/>
              <a:t> (ACS) data.</a:t>
            </a:r>
            <a:endParaRPr lang="en-US" i="1" dirty="0" smtClean="0"/>
          </a:p>
          <a:p>
            <a:endParaRPr lang="en-US" dirty="0"/>
          </a:p>
        </p:txBody>
      </p:sp>
      <p:sp>
        <p:nvSpPr>
          <p:cNvPr id="4" name="Slide Number Placeholder 3"/>
          <p:cNvSpPr>
            <a:spLocks noGrp="1"/>
          </p:cNvSpPr>
          <p:nvPr>
            <p:ph type="sldNum" sz="quarter" idx="10"/>
          </p:nvPr>
        </p:nvSpPr>
        <p:spPr/>
        <p:txBody>
          <a:bodyPr/>
          <a:lstStyle/>
          <a:p>
            <a:fld id="{D2EC4074-A353-47D5-8982-5EF3F69F619A}" type="slidenum">
              <a:rPr lang="en-US" smtClean="0"/>
              <a:t>8</a:t>
            </a:fld>
            <a:endParaRPr lang="en-US" dirty="0"/>
          </a:p>
        </p:txBody>
      </p:sp>
    </p:spTree>
    <p:extLst>
      <p:ext uri="{BB962C8B-B14F-4D97-AF65-F5344CB8AC3E}">
        <p14:creationId xmlns:p14="http://schemas.microsoft.com/office/powerpoint/2010/main" val="7154198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smtClean="0"/>
              <a:t>Zip</a:t>
            </a:r>
            <a:r>
              <a:rPr lang="en-US" b="0" i="1" baseline="0" dirty="0" smtClean="0"/>
              <a:t> codes: 92101, 92113, 92105, 92114</a:t>
            </a:r>
          </a:p>
          <a:p>
            <a:endParaRPr lang="en-US" b="0" i="1" dirty="0" smtClean="0"/>
          </a:p>
          <a:p>
            <a:r>
              <a:rPr lang="en-US" b="0" i="1" dirty="0" smtClean="0"/>
              <a:t>Sources: </a:t>
            </a:r>
          </a:p>
          <a:p>
            <a:endParaRPr lang="en-US" b="0" i="1" dirty="0" smtClean="0"/>
          </a:p>
          <a:p>
            <a:r>
              <a:rPr lang="en-US" b="0" i="1" dirty="0" smtClean="0"/>
              <a:t>Bing.com (keywords:</a:t>
            </a:r>
            <a:r>
              <a:rPr lang="en-US" b="0" i="1" baseline="0" dirty="0" smtClean="0"/>
              <a:t> religious schools in san </a:t>
            </a:r>
            <a:r>
              <a:rPr lang="en-US" b="0" i="1" baseline="0" dirty="0" err="1" smtClean="0"/>
              <a:t>diego</a:t>
            </a:r>
            <a:r>
              <a:rPr lang="en-US" b="0" i="1" baseline="0" dirty="0" smtClean="0"/>
              <a:t>, </a:t>
            </a:r>
            <a:r>
              <a:rPr lang="en-US" b="0" i="1" baseline="0" dirty="0" err="1" smtClean="0"/>
              <a:t>christian</a:t>
            </a:r>
            <a:r>
              <a:rPr lang="en-US" b="0" i="1" baseline="0" dirty="0" smtClean="0"/>
              <a:t> schools in san </a:t>
            </a:r>
            <a:r>
              <a:rPr lang="en-US" b="0" i="1" baseline="0" dirty="0" err="1" smtClean="0"/>
              <a:t>diego</a:t>
            </a:r>
            <a:r>
              <a:rPr lang="en-US" b="0" i="1" baseline="0" dirty="0" smtClean="0"/>
              <a:t>, faith-based organizations in san </a:t>
            </a:r>
            <a:r>
              <a:rPr lang="en-US" b="0" i="1" baseline="0" dirty="0" err="1" smtClean="0"/>
              <a:t>diego</a:t>
            </a:r>
            <a:r>
              <a:rPr lang="en-US" b="0" i="1" baseline="0" dirty="0" smtClean="0"/>
              <a:t>.)</a:t>
            </a:r>
          </a:p>
          <a:p>
            <a:r>
              <a:rPr lang="en-US" b="0" i="1" baseline="0" dirty="0" smtClean="0"/>
              <a:t>Yelp.com (keywords: religious san </a:t>
            </a:r>
            <a:r>
              <a:rPr lang="en-US" b="0" i="1" baseline="0" dirty="0" err="1" smtClean="0"/>
              <a:t>diego</a:t>
            </a:r>
            <a:r>
              <a:rPr lang="en-US" b="0" i="1" baseline="0" dirty="0" smtClean="0"/>
              <a:t>, religious schools an </a:t>
            </a:r>
            <a:r>
              <a:rPr lang="en-US" b="0" i="1" baseline="0" dirty="0" err="1" smtClean="0"/>
              <a:t>diego</a:t>
            </a:r>
            <a:r>
              <a:rPr lang="en-US" b="0" i="1" baseline="0" dirty="0" smtClean="0"/>
              <a:t>)</a:t>
            </a:r>
          </a:p>
          <a:p>
            <a:r>
              <a:rPr lang="en-US" b="0" i="1" baseline="0" dirty="0" smtClean="0"/>
              <a:t>Myservicemonster.com (search churches and religious organizations)</a:t>
            </a:r>
          </a:p>
          <a:p>
            <a:r>
              <a:rPr lang="en-US" b="0" i="1" baseline="0" dirty="0" smtClean="0"/>
              <a:t>yellowpages.com (search churches and religious organizations)</a:t>
            </a:r>
          </a:p>
          <a:p>
            <a:r>
              <a:rPr lang="en-US" b="0" i="1" baseline="0" dirty="0" smtClean="0"/>
              <a:t>Google.com  (keywords: religious schools san </a:t>
            </a:r>
            <a:r>
              <a:rPr lang="en-US" b="0" i="1" baseline="0" dirty="0" err="1" smtClean="0"/>
              <a:t>diego</a:t>
            </a:r>
            <a:r>
              <a:rPr lang="en-US" b="0" i="1" baseline="0" dirty="0" smtClean="0"/>
              <a:t>, faith based organizations in san </a:t>
            </a:r>
            <a:r>
              <a:rPr lang="en-US" b="0" i="1" baseline="0" dirty="0" err="1" smtClean="0"/>
              <a:t>diego</a:t>
            </a:r>
            <a:r>
              <a:rPr lang="en-US" b="0" i="1" baseline="0" dirty="0" smtClean="0"/>
              <a:t> list)</a:t>
            </a:r>
          </a:p>
        </p:txBody>
      </p:sp>
      <p:sp>
        <p:nvSpPr>
          <p:cNvPr id="4" name="Slide Number Placeholder 3"/>
          <p:cNvSpPr>
            <a:spLocks noGrp="1"/>
          </p:cNvSpPr>
          <p:nvPr>
            <p:ph type="sldNum" sz="quarter" idx="10"/>
          </p:nvPr>
        </p:nvSpPr>
        <p:spPr/>
        <p:txBody>
          <a:bodyPr/>
          <a:lstStyle/>
          <a:p>
            <a:fld id="{D2EC4074-A353-47D5-8982-5EF3F69F619A}" type="slidenum">
              <a:rPr lang="en-US" smtClean="0"/>
              <a:t>55</a:t>
            </a:fld>
            <a:endParaRPr lang="en-US" dirty="0"/>
          </a:p>
        </p:txBody>
      </p:sp>
    </p:spTree>
    <p:extLst>
      <p:ext uri="{BB962C8B-B14F-4D97-AF65-F5344CB8AC3E}">
        <p14:creationId xmlns:p14="http://schemas.microsoft.com/office/powerpoint/2010/main" val="31574076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Corporation for National</a:t>
            </a:r>
            <a:r>
              <a:rPr lang="en-US" i="1" baseline="0" dirty="0" smtClean="0"/>
              <a:t> &amp; Community Service (NCoC) (http://www.volunteeringinamerica.gov/CA/San-Diego)</a:t>
            </a:r>
            <a:endParaRPr lang="en-US" i="1" dirty="0"/>
          </a:p>
        </p:txBody>
      </p:sp>
      <p:sp>
        <p:nvSpPr>
          <p:cNvPr id="4" name="Slide Number Placeholder 3"/>
          <p:cNvSpPr>
            <a:spLocks noGrp="1"/>
          </p:cNvSpPr>
          <p:nvPr>
            <p:ph type="sldNum" sz="quarter" idx="10"/>
          </p:nvPr>
        </p:nvSpPr>
        <p:spPr/>
        <p:txBody>
          <a:bodyPr/>
          <a:lstStyle/>
          <a:p>
            <a:fld id="{D2EC4074-A353-47D5-8982-5EF3F69F619A}" type="slidenum">
              <a:rPr lang="en-US" smtClean="0"/>
              <a:t>56</a:t>
            </a:fld>
            <a:endParaRPr lang="en-US" dirty="0"/>
          </a:p>
        </p:txBody>
      </p:sp>
    </p:spTree>
    <p:extLst>
      <p:ext uri="{BB962C8B-B14F-4D97-AF65-F5344CB8AC3E}">
        <p14:creationId xmlns:p14="http://schemas.microsoft.com/office/powerpoint/2010/main" val="31590333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Corporation for National</a:t>
            </a:r>
            <a:r>
              <a:rPr lang="en-US" i="1" baseline="0" dirty="0" smtClean="0"/>
              <a:t> &amp; Community Service (NCoC) (http://www.volunteeringinamerica.gov/CA/San-Diego)</a:t>
            </a:r>
            <a:endParaRPr lang="en-US" i="1" dirty="0"/>
          </a:p>
        </p:txBody>
      </p:sp>
      <p:sp>
        <p:nvSpPr>
          <p:cNvPr id="4" name="Slide Number Placeholder 3"/>
          <p:cNvSpPr>
            <a:spLocks noGrp="1"/>
          </p:cNvSpPr>
          <p:nvPr>
            <p:ph type="sldNum" sz="quarter" idx="10"/>
          </p:nvPr>
        </p:nvSpPr>
        <p:spPr/>
        <p:txBody>
          <a:bodyPr/>
          <a:lstStyle/>
          <a:p>
            <a:fld id="{D2EC4074-A353-47D5-8982-5EF3F69F619A}" type="slidenum">
              <a:rPr lang="en-US" smtClean="0"/>
              <a:t>57</a:t>
            </a:fld>
            <a:endParaRPr lang="en-US" dirty="0"/>
          </a:p>
        </p:txBody>
      </p:sp>
    </p:spTree>
    <p:extLst>
      <p:ext uri="{BB962C8B-B14F-4D97-AF65-F5344CB8AC3E}">
        <p14:creationId xmlns:p14="http://schemas.microsoft.com/office/powerpoint/2010/main" val="31590333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Note:  San Diego Public Library System includes libraries within the City of San Diego. City of</a:t>
            </a:r>
            <a:r>
              <a:rPr lang="en-US" i="0" baseline="0" dirty="0" smtClean="0"/>
              <a:t> San Diego population data used to determine circulation per 1,000 people.</a:t>
            </a:r>
            <a:endParaRPr lang="en-US" i="0" dirty="0" smtClean="0"/>
          </a:p>
          <a:p>
            <a:endParaRPr lang="en-US" i="1" dirty="0" smtClean="0"/>
          </a:p>
          <a:p>
            <a:r>
              <a:rPr lang="en-US" b="0" i="1" dirty="0" smtClean="0"/>
              <a:t>Source:  </a:t>
            </a:r>
            <a:r>
              <a:rPr lang="en-US" sz="1200" b="0" i="1" kern="1200" dirty="0" smtClean="0">
                <a:solidFill>
                  <a:schemeClr val="tx1"/>
                </a:solidFill>
                <a:effectLst/>
                <a:latin typeface="+mn-lt"/>
                <a:ea typeface="+mn-ea"/>
                <a:cs typeface="+mn-cs"/>
              </a:rPr>
              <a:t>Annual</a:t>
            </a:r>
            <a:r>
              <a:rPr lang="en-US" sz="1200" b="0" i="1" kern="1200" baseline="0" dirty="0" smtClean="0">
                <a:solidFill>
                  <a:schemeClr val="tx1"/>
                </a:solidFill>
                <a:effectLst/>
                <a:latin typeface="+mn-lt"/>
                <a:ea typeface="+mn-ea"/>
                <a:cs typeface="+mn-cs"/>
              </a:rPr>
              <a:t> Statistics for </a:t>
            </a:r>
            <a:r>
              <a:rPr lang="en-US" sz="1200" b="0" i="1" kern="1200" dirty="0" smtClean="0">
                <a:solidFill>
                  <a:schemeClr val="tx1"/>
                </a:solidFill>
                <a:effectLst/>
                <a:latin typeface="+mn-lt"/>
                <a:ea typeface="+mn-ea"/>
                <a:cs typeface="+mn-cs"/>
              </a:rPr>
              <a:t>FY 2014, </a:t>
            </a:r>
            <a:r>
              <a:rPr lang="en-US" sz="1200" i="1" kern="1200" dirty="0" smtClean="0">
                <a:solidFill>
                  <a:schemeClr val="tx1"/>
                </a:solidFill>
                <a:effectLst/>
                <a:latin typeface="+mn-lt"/>
                <a:ea typeface="+mn-ea"/>
                <a:cs typeface="+mn-cs"/>
              </a:rPr>
              <a:t>San Diego Public Library</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EC4074-A353-47D5-8982-5EF3F69F619A}" type="slidenum">
              <a:rPr lang="en-US" smtClean="0"/>
              <a:t>58</a:t>
            </a:fld>
            <a:endParaRPr lang="en-US" dirty="0"/>
          </a:p>
        </p:txBody>
      </p:sp>
    </p:spTree>
    <p:extLst>
      <p:ext uri="{BB962C8B-B14F-4D97-AF65-F5344CB8AC3E}">
        <p14:creationId xmlns:p14="http://schemas.microsoft.com/office/powerpoint/2010/main" val="31590333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Note:  All recreation</a:t>
            </a:r>
            <a:r>
              <a:rPr lang="en-US" i="0" baseline="0" dirty="0" smtClean="0"/>
              <a:t> parks were only counted once.  Some recreation parks had skate parks, tennis courts, and other programs.</a:t>
            </a:r>
            <a:endParaRPr lang="en-US" i="0" dirty="0" smtClean="0"/>
          </a:p>
          <a:p>
            <a:endParaRPr lang="en-US" i="1" dirty="0" smtClean="0"/>
          </a:p>
          <a:p>
            <a:r>
              <a:rPr lang="en-US" b="0" i="1" dirty="0" smtClean="0"/>
              <a:t>Source:  </a:t>
            </a:r>
            <a:r>
              <a:rPr lang="en-US" sz="1200" b="0" i="1" u="none" strike="noStrike" kern="1200" dirty="0" smtClean="0">
                <a:solidFill>
                  <a:schemeClr val="tx1"/>
                </a:solidFill>
                <a:effectLst/>
                <a:latin typeface="+mn-lt"/>
                <a:ea typeface="+mn-ea"/>
                <a:cs typeface="+mn-cs"/>
                <a:hlinkClick r:id="rId3"/>
              </a:rPr>
              <a:t>City of San Diego Parks and Recreation Department</a:t>
            </a:r>
            <a:r>
              <a:rPr lang="en-US" sz="1200" b="0" i="1" u="none" strike="noStrike" kern="1200" dirty="0" smtClean="0">
                <a:solidFill>
                  <a:schemeClr val="tx1"/>
                </a:solidFill>
                <a:effectLst/>
                <a:latin typeface="+mn-lt"/>
                <a:ea typeface="+mn-ea"/>
                <a:cs typeface="+mn-cs"/>
              </a:rPr>
              <a:t>, data</a:t>
            </a:r>
            <a:r>
              <a:rPr lang="en-US" sz="1200" b="0" i="1" u="none" strike="noStrike" kern="1200" baseline="0" dirty="0" smtClean="0">
                <a:solidFill>
                  <a:schemeClr val="tx1"/>
                </a:solidFill>
                <a:effectLst/>
                <a:latin typeface="+mn-lt"/>
                <a:ea typeface="+mn-ea"/>
                <a:cs typeface="+mn-cs"/>
              </a:rPr>
              <a:t> pulled 1/6/15</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EC4074-A353-47D5-8982-5EF3F69F619A}" type="slidenum">
              <a:rPr lang="en-US" smtClean="0"/>
              <a:t>59</a:t>
            </a:fld>
            <a:endParaRPr lang="en-US" dirty="0"/>
          </a:p>
        </p:txBody>
      </p:sp>
    </p:spTree>
    <p:extLst>
      <p:ext uri="{BB962C8B-B14F-4D97-AF65-F5344CB8AC3E}">
        <p14:creationId xmlns:p14="http://schemas.microsoft.com/office/powerpoint/2010/main" val="31574076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Note:  Common Ground Theater, </a:t>
            </a:r>
            <a:r>
              <a:rPr lang="en-US" sz="1200" b="0" i="0" kern="1200" dirty="0" smtClean="0">
                <a:solidFill>
                  <a:schemeClr val="tx1"/>
                </a:solidFill>
                <a:effectLst/>
                <a:latin typeface="+mn-lt"/>
                <a:ea typeface="+mn-ea"/>
                <a:cs typeface="+mn-cs"/>
              </a:rPr>
              <a:t>4343 Ocean View Blvd, San Diego, CA 92113</a:t>
            </a:r>
          </a:p>
          <a:p>
            <a:r>
              <a:rPr lang="en-US" sz="1200" b="0" i="0" kern="1200" dirty="0" smtClean="0">
                <a:solidFill>
                  <a:schemeClr val="tx1"/>
                </a:solidFill>
                <a:effectLst/>
                <a:latin typeface="+mn-lt"/>
                <a:ea typeface="+mn-ea"/>
                <a:cs typeface="+mn-cs"/>
              </a:rPr>
              <a:t>TrueRoots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Jacobs</a:t>
            </a:r>
          </a:p>
          <a:p>
            <a:endParaRPr lang="en-US" b="0" i="0" dirty="0" smtClean="0"/>
          </a:p>
          <a:p>
            <a:r>
              <a:rPr lang="en-US" i="1" dirty="0" smtClean="0"/>
              <a:t>Source:  Google (1/9/15)</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EC4074-A353-47D5-8982-5EF3F69F619A}" type="slidenum">
              <a:rPr lang="en-US" smtClean="0"/>
              <a:t>60</a:t>
            </a:fld>
            <a:endParaRPr lang="en-US" dirty="0"/>
          </a:p>
        </p:txBody>
      </p:sp>
    </p:spTree>
    <p:extLst>
      <p:ext uri="{BB962C8B-B14F-4D97-AF65-F5344CB8AC3E}">
        <p14:creationId xmlns:p14="http://schemas.microsoft.com/office/powerpoint/2010/main" val="31590333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Note:</a:t>
            </a:r>
          </a:p>
          <a:p>
            <a:endParaRPr lang="en-US" b="0" i="0" dirty="0" smtClean="0"/>
          </a:p>
          <a:p>
            <a:r>
              <a:rPr lang="en-US" i="1" dirty="0" smtClean="0"/>
              <a:t>Source:  Google (1/9/15)</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EC4074-A353-47D5-8982-5EF3F69F619A}" type="slidenum">
              <a:rPr lang="en-US" smtClean="0"/>
              <a:t>61</a:t>
            </a:fld>
            <a:endParaRPr lang="en-US" dirty="0"/>
          </a:p>
        </p:txBody>
      </p:sp>
    </p:spTree>
    <p:extLst>
      <p:ext uri="{BB962C8B-B14F-4D97-AF65-F5344CB8AC3E}">
        <p14:creationId xmlns:p14="http://schemas.microsoft.com/office/powerpoint/2010/main" val="31590333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a:t>
            </a:r>
            <a:r>
              <a:rPr lang="en-US" i="1" baseline="0" dirty="0" smtClean="0"/>
              <a:t> </a:t>
            </a:r>
            <a:r>
              <a:rPr lang="en-US" i="1" dirty="0" smtClean="0"/>
              <a:t>2012</a:t>
            </a:r>
            <a:r>
              <a:rPr lang="en-US" i="1" baseline="0" dirty="0" smtClean="0"/>
              <a:t> 5-year </a:t>
            </a:r>
            <a:r>
              <a:rPr lang="en-US" i="1" dirty="0" smtClean="0"/>
              <a:t>American Community Survey</a:t>
            </a:r>
            <a:r>
              <a:rPr lang="en-US" i="1" baseline="0" dirty="0" smtClean="0"/>
              <a:t> (ACS)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1. Diamond District: </a:t>
            </a:r>
            <a:r>
              <a:rPr lang="fr-FR" sz="1200" b="0" i="0" u="none" strike="noStrike" kern="1200" dirty="0" smtClean="0">
                <a:solidFill>
                  <a:schemeClr val="tx1"/>
                </a:solidFill>
                <a:effectLst/>
                <a:latin typeface="+mn-lt"/>
                <a:ea typeface="+mn-ea"/>
                <a:cs typeface="+mn-cs"/>
              </a:rPr>
              <a:t>27.05, 27.11, 27.12, 30.01, 30.03, 30.04, 31.01, 31.11, 31.12, 32.01, 33.01, 33.03, 33.04, 33.05, 34.01, 34.03, 34.04, 35.01, 35.02</a:t>
            </a:r>
            <a:r>
              <a:rPr lang="fr-FR" dirty="0" smtClean="0"/>
              <a:t> </a:t>
            </a:r>
          </a:p>
          <a:p>
            <a:pPr marL="0" indent="0">
              <a:buNone/>
            </a:pPr>
            <a:r>
              <a:rPr lang="en-US" baseline="0" dirty="0" smtClean="0"/>
              <a:t>2. County: San Diego County </a:t>
            </a:r>
          </a:p>
        </p:txBody>
      </p:sp>
      <p:sp>
        <p:nvSpPr>
          <p:cNvPr id="4" name="Slide Number Placeholder 3"/>
          <p:cNvSpPr>
            <a:spLocks noGrp="1"/>
          </p:cNvSpPr>
          <p:nvPr>
            <p:ph type="sldNum" sz="quarter" idx="10"/>
          </p:nvPr>
        </p:nvSpPr>
        <p:spPr/>
        <p:txBody>
          <a:bodyPr/>
          <a:lstStyle/>
          <a:p>
            <a:fld id="{D2EC4074-A353-47D5-8982-5EF3F69F619A}" type="slidenum">
              <a:rPr lang="en-US" smtClean="0"/>
              <a:t>62</a:t>
            </a:fld>
            <a:endParaRPr lang="en-US" dirty="0"/>
          </a:p>
        </p:txBody>
      </p:sp>
    </p:spTree>
    <p:extLst>
      <p:ext uri="{BB962C8B-B14F-4D97-AF65-F5344CB8AC3E}">
        <p14:creationId xmlns:p14="http://schemas.microsoft.com/office/powerpoint/2010/main" val="36024542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a:t>
            </a:r>
            <a:r>
              <a:rPr lang="en-US" i="1" baseline="0" dirty="0" smtClean="0"/>
              <a:t> </a:t>
            </a:r>
            <a:r>
              <a:rPr lang="en-US" i="1" dirty="0" smtClean="0"/>
              <a:t>2012</a:t>
            </a:r>
            <a:r>
              <a:rPr lang="en-US" i="1" baseline="0" dirty="0" smtClean="0"/>
              <a:t> 5-year </a:t>
            </a:r>
            <a:r>
              <a:rPr lang="en-US" i="1" dirty="0" smtClean="0"/>
              <a:t>American Community Survey</a:t>
            </a:r>
            <a:r>
              <a:rPr lang="en-US" i="1" baseline="0" dirty="0" smtClean="0"/>
              <a:t> (ACS)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i="0" baseline="0" dirty="0" smtClean="0"/>
              <a:t>1. Diamond District: </a:t>
            </a:r>
            <a:r>
              <a:rPr lang="fr-FR" sz="1000" b="0" i="0" u="none" strike="noStrike" kern="1200" dirty="0" smtClean="0">
                <a:solidFill>
                  <a:schemeClr val="tx1"/>
                </a:solidFill>
                <a:effectLst/>
                <a:latin typeface="+mn-lt"/>
                <a:ea typeface="+mn-ea"/>
                <a:cs typeface="+mn-cs"/>
              </a:rPr>
              <a:t>27.05, 27.11, 27.12, 30.01, 30.03, 30.04, 31.01, 31.11, 31.12, 32.01, 33.01, 33.03, 33.04, 33.05, 34.01, 34.03, 34.04, 35.01, 35.02</a:t>
            </a:r>
            <a:r>
              <a:rPr lang="fr-FR" sz="10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2. County: San Diego County </a:t>
            </a:r>
          </a:p>
          <a:p>
            <a:pPr marL="0" marR="0" indent="0" algn="l" defTabSz="914400" rtl="0" eaLnBrk="1" fontAlgn="auto" latinLnBrk="0" hangingPunct="1">
              <a:lnSpc>
                <a:spcPct val="100000"/>
              </a:lnSpc>
              <a:spcBef>
                <a:spcPts val="0"/>
              </a:spcBef>
              <a:spcAft>
                <a:spcPts val="0"/>
              </a:spcAft>
              <a:buClrTx/>
              <a:buSzTx/>
              <a:buFontTx/>
              <a:buNone/>
              <a:tabLst/>
              <a:defRPr/>
            </a:pPr>
            <a:endParaRPr lang="fr-FR" i="0" dirty="0" smtClean="0"/>
          </a:p>
        </p:txBody>
      </p:sp>
      <p:sp>
        <p:nvSpPr>
          <p:cNvPr id="4" name="Slide Number Placeholder 3"/>
          <p:cNvSpPr>
            <a:spLocks noGrp="1"/>
          </p:cNvSpPr>
          <p:nvPr>
            <p:ph type="sldNum" sz="quarter" idx="10"/>
          </p:nvPr>
        </p:nvSpPr>
        <p:spPr/>
        <p:txBody>
          <a:bodyPr/>
          <a:lstStyle/>
          <a:p>
            <a:fld id="{D2EC4074-A353-47D5-8982-5EF3F69F619A}" type="slidenum">
              <a:rPr lang="en-US" smtClean="0"/>
              <a:t>63</a:t>
            </a:fld>
            <a:endParaRPr lang="en-US" dirty="0"/>
          </a:p>
        </p:txBody>
      </p:sp>
    </p:spTree>
    <p:extLst>
      <p:ext uri="{BB962C8B-B14F-4D97-AF65-F5344CB8AC3E}">
        <p14:creationId xmlns:p14="http://schemas.microsoft.com/office/powerpoint/2010/main" val="6139494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a:t>
            </a:r>
            <a:r>
              <a:rPr lang="en-US" i="1" baseline="0" dirty="0" smtClean="0"/>
              <a:t> </a:t>
            </a:r>
            <a:r>
              <a:rPr lang="en-US" i="1" dirty="0" smtClean="0"/>
              <a:t>2012</a:t>
            </a:r>
            <a:r>
              <a:rPr lang="en-US" i="1" baseline="0" dirty="0" smtClean="0"/>
              <a:t> 5-year </a:t>
            </a:r>
            <a:r>
              <a:rPr lang="en-US" i="1" dirty="0" smtClean="0"/>
              <a:t>American Community Survey</a:t>
            </a:r>
            <a:r>
              <a:rPr lang="en-US" i="1" baseline="0" dirty="0" smtClean="0"/>
              <a:t> (ACS)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Diamond District Census Tract:</a:t>
            </a:r>
            <a:r>
              <a:rPr lang="fr-FR" sz="1200" b="0" i="0" u="none" strike="noStrike" kern="1200" dirty="0" smtClean="0">
                <a:solidFill>
                  <a:schemeClr val="tx1"/>
                </a:solidFill>
                <a:effectLst/>
                <a:latin typeface="+mn-lt"/>
                <a:ea typeface="+mn-ea"/>
                <a:cs typeface="+mn-cs"/>
              </a:rPr>
              <a:t> 27.05, 27.11, 27.12, 30.01, 30.03, 30.04, 31.01, 31.11, 31.12, 32.01, 33.01, 33.03, 33.04, 33.05, 34.01, 34.03, 34.04, 35.01, 35.02</a:t>
            </a:r>
            <a:r>
              <a:rPr lang="fr-FR"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i="0" dirty="0" smtClean="0"/>
          </a:p>
        </p:txBody>
      </p:sp>
      <p:sp>
        <p:nvSpPr>
          <p:cNvPr id="4" name="Slide Number Placeholder 3"/>
          <p:cNvSpPr>
            <a:spLocks noGrp="1"/>
          </p:cNvSpPr>
          <p:nvPr>
            <p:ph type="sldNum" sz="quarter" idx="10"/>
          </p:nvPr>
        </p:nvSpPr>
        <p:spPr/>
        <p:txBody>
          <a:bodyPr/>
          <a:lstStyle/>
          <a:p>
            <a:fld id="{D2EC4074-A353-47D5-8982-5EF3F69F619A}" type="slidenum">
              <a:rPr lang="en-US" smtClean="0"/>
              <a:t>64</a:t>
            </a:fld>
            <a:endParaRPr lang="en-US" dirty="0"/>
          </a:p>
        </p:txBody>
      </p:sp>
    </p:spTree>
    <p:extLst>
      <p:ext uri="{BB962C8B-B14F-4D97-AF65-F5344CB8AC3E}">
        <p14:creationId xmlns:p14="http://schemas.microsoft.com/office/powerpoint/2010/main" val="613949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2012</a:t>
            </a:r>
            <a:r>
              <a:rPr lang="en-US" i="1" baseline="0" dirty="0" smtClean="0"/>
              <a:t> 5-year </a:t>
            </a:r>
            <a:r>
              <a:rPr lang="en-US" i="1" dirty="0" smtClean="0"/>
              <a:t>American Community Survey</a:t>
            </a:r>
            <a:r>
              <a:rPr lang="en-US" i="1" baseline="0" dirty="0" smtClean="0"/>
              <a:t> (ACS) data.</a:t>
            </a:r>
            <a:endParaRPr lang="en-US" i="1" dirty="0" smtClean="0"/>
          </a:p>
        </p:txBody>
      </p:sp>
      <p:sp>
        <p:nvSpPr>
          <p:cNvPr id="4" name="Slide Number Placeholder 3"/>
          <p:cNvSpPr>
            <a:spLocks noGrp="1"/>
          </p:cNvSpPr>
          <p:nvPr>
            <p:ph type="sldNum" sz="quarter" idx="10"/>
          </p:nvPr>
        </p:nvSpPr>
        <p:spPr/>
        <p:txBody>
          <a:bodyPr/>
          <a:lstStyle/>
          <a:p>
            <a:fld id="{D2EC4074-A353-47D5-8982-5EF3F69F619A}" type="slidenum">
              <a:rPr lang="en-US" smtClean="0"/>
              <a:t>9</a:t>
            </a:fld>
            <a:endParaRPr lang="en-US" dirty="0"/>
          </a:p>
        </p:txBody>
      </p:sp>
    </p:spTree>
    <p:extLst>
      <p:ext uri="{BB962C8B-B14F-4D97-AF65-F5344CB8AC3E}">
        <p14:creationId xmlns:p14="http://schemas.microsoft.com/office/powerpoint/2010/main" val="29659972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a:t>
            </a:r>
            <a:r>
              <a:rPr lang="en-US" sz="1200" i="1" kern="1200" dirty="0" smtClean="0">
                <a:solidFill>
                  <a:schemeClr val="tx1"/>
                </a:solidFill>
                <a:effectLst/>
                <a:latin typeface="+mn-lt"/>
                <a:ea typeface="+mn-ea"/>
                <a:cs typeface="+mn-cs"/>
              </a:rPr>
              <a:t>USGS National Land Cover Dataset</a:t>
            </a:r>
            <a:endParaRPr lang="en-US" i="1" dirty="0"/>
          </a:p>
        </p:txBody>
      </p:sp>
      <p:sp>
        <p:nvSpPr>
          <p:cNvPr id="4" name="Slide Number Placeholder 3"/>
          <p:cNvSpPr>
            <a:spLocks noGrp="1"/>
          </p:cNvSpPr>
          <p:nvPr>
            <p:ph type="sldNum" sz="quarter" idx="10"/>
          </p:nvPr>
        </p:nvSpPr>
        <p:spPr/>
        <p:txBody>
          <a:bodyPr/>
          <a:lstStyle/>
          <a:p>
            <a:fld id="{D2EC4074-A353-47D5-8982-5EF3F69F619A}" type="slidenum">
              <a:rPr lang="en-US" smtClean="0"/>
              <a:t>65</a:t>
            </a:fld>
            <a:endParaRPr lang="en-US" dirty="0"/>
          </a:p>
        </p:txBody>
      </p:sp>
    </p:spTree>
    <p:extLst>
      <p:ext uri="{BB962C8B-B14F-4D97-AF65-F5344CB8AC3E}">
        <p14:creationId xmlns:p14="http://schemas.microsoft.com/office/powerpoint/2010/main" val="613949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1.  </a:t>
            </a:r>
            <a:r>
              <a:rPr lang="en-US" sz="1200" b="1" i="0" kern="1200" dirty="0" smtClean="0">
                <a:solidFill>
                  <a:schemeClr val="tx1"/>
                </a:solidFill>
                <a:effectLst/>
                <a:latin typeface="+mn-lt"/>
                <a:ea typeface="+mn-ea"/>
                <a:cs typeface="+mn-cs"/>
              </a:rPr>
              <a:t>The Administrative and Support and Waste Management and Remediation Services </a:t>
            </a:r>
            <a:r>
              <a:rPr lang="en-US" sz="1200" b="0" i="0" kern="1200" dirty="0" smtClean="0">
                <a:solidFill>
                  <a:schemeClr val="tx1"/>
                </a:solidFill>
                <a:effectLst/>
                <a:latin typeface="+mn-lt"/>
                <a:ea typeface="+mn-ea"/>
                <a:cs typeface="+mn-cs"/>
              </a:rPr>
              <a:t>sector comprises establishments performing routine support activities for the day-to-day operations of other organizations. Examples: </a:t>
            </a:r>
            <a:r>
              <a:rPr lang="en-US" dirty="0" smtClean="0"/>
              <a:t>Admin &amp; Support, Janitorial, Landscaping Services, Other Services to Buildings &amp; Dwellings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en-US" sz="1200" b="1" i="0" kern="1200" dirty="0" smtClean="0">
                <a:solidFill>
                  <a:schemeClr val="tx1"/>
                </a:solidFill>
                <a:effectLst/>
                <a:latin typeface="+mn-lt"/>
                <a:ea typeface="+mn-ea"/>
                <a:cs typeface="+mn-cs"/>
              </a:rPr>
              <a:t>The Other Services (except Public Administration) </a:t>
            </a:r>
            <a:r>
              <a:rPr lang="en-US" sz="1200" b="0" i="0" kern="1200" dirty="0" smtClean="0">
                <a:solidFill>
                  <a:schemeClr val="tx1"/>
                </a:solidFill>
                <a:effectLst/>
                <a:latin typeface="+mn-lt"/>
                <a:ea typeface="+mn-ea"/>
                <a:cs typeface="+mn-cs"/>
              </a:rPr>
              <a:t>sector comprises establishments engaged in providing services not specifically provided for elsewhere in the classification system. Establishments in this sector are primarily engaged in activities, such as equipment and machinery repairing, promoting or administering religious activities, grantmaking, advocacy, and providing drycleaning and laundry services, personal care services, death care services, pet care services, photofinishing services, temporary parking services, and dating services.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startAt="3"/>
              <a:tabLst/>
              <a:defRPr/>
            </a:pPr>
            <a:r>
              <a:rPr lang="en-US" sz="1200" b="1" i="0" kern="1200" dirty="0" smtClean="0">
                <a:solidFill>
                  <a:schemeClr val="tx1"/>
                </a:solidFill>
                <a:effectLst/>
                <a:latin typeface="+mn-lt"/>
                <a:ea typeface="+mn-ea"/>
                <a:cs typeface="+mn-cs"/>
              </a:rPr>
              <a:t>The Professional, Scientific, and Technical Services sector </a:t>
            </a:r>
            <a:r>
              <a:rPr lang="en-US" sz="1200" b="0" i="0" kern="1200" dirty="0" smtClean="0">
                <a:solidFill>
                  <a:schemeClr val="tx1"/>
                </a:solidFill>
                <a:effectLst/>
                <a:latin typeface="+mn-lt"/>
                <a:ea typeface="+mn-ea"/>
                <a:cs typeface="+mn-cs"/>
              </a:rPr>
              <a:t>comprises establishments that specialize in performing professional, scientific, and technical activities for others. These activities require a high degree of expertise and training.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ESRI</a:t>
            </a:r>
          </a:p>
          <a:p>
            <a:pPr marL="228600" marR="0" indent="-228600" algn="l" defTabSz="914400" rtl="0" eaLnBrk="1" fontAlgn="auto" latinLnBrk="0" hangingPunct="1">
              <a:lnSpc>
                <a:spcPct val="100000"/>
              </a:lnSpc>
              <a:spcBef>
                <a:spcPts val="0"/>
              </a:spcBef>
              <a:spcAft>
                <a:spcPts val="0"/>
              </a:spcAft>
              <a:buClrTx/>
              <a:buSzTx/>
              <a:buFontTx/>
              <a:buAutoNum type="arabicPeriod" startAt="3"/>
              <a:tabLst/>
              <a:defRPr/>
            </a:pP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EC4074-A353-47D5-8982-5EF3F69F619A}" type="slidenum">
              <a:rPr lang="en-US" smtClean="0"/>
              <a:t>10</a:t>
            </a:fld>
            <a:endParaRPr lang="en-US" dirty="0"/>
          </a:p>
        </p:txBody>
      </p:sp>
    </p:spTree>
    <p:extLst>
      <p:ext uri="{BB962C8B-B14F-4D97-AF65-F5344CB8AC3E}">
        <p14:creationId xmlns:p14="http://schemas.microsoft.com/office/powerpoint/2010/main" val="2507678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ESRI</a:t>
            </a:r>
          </a:p>
          <a:p>
            <a:endParaRPr lang="en-US" dirty="0"/>
          </a:p>
        </p:txBody>
      </p:sp>
      <p:sp>
        <p:nvSpPr>
          <p:cNvPr id="4" name="Slide Number Placeholder 3"/>
          <p:cNvSpPr>
            <a:spLocks noGrp="1"/>
          </p:cNvSpPr>
          <p:nvPr>
            <p:ph type="sldNum" sz="quarter" idx="10"/>
          </p:nvPr>
        </p:nvSpPr>
        <p:spPr/>
        <p:txBody>
          <a:bodyPr/>
          <a:lstStyle/>
          <a:p>
            <a:fld id="{D2EC4074-A353-47D5-8982-5EF3F69F619A}" type="slidenum">
              <a:rPr lang="en-US" smtClean="0"/>
              <a:t>11</a:t>
            </a:fld>
            <a:endParaRPr lang="en-US" dirty="0"/>
          </a:p>
        </p:txBody>
      </p:sp>
    </p:spTree>
    <p:extLst>
      <p:ext uri="{BB962C8B-B14F-4D97-AF65-F5344CB8AC3E}">
        <p14:creationId xmlns:p14="http://schemas.microsoft.com/office/powerpoint/2010/main" val="1609883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Note: Top</a:t>
            </a:r>
            <a:r>
              <a:rPr lang="en-US" sz="1200" b="0" i="0" kern="1200" baseline="0" dirty="0" smtClean="0">
                <a:solidFill>
                  <a:schemeClr val="tx1"/>
                </a:solidFill>
                <a:effectLst/>
                <a:latin typeface="+mn-lt"/>
                <a:ea typeface="+mn-ea"/>
                <a:cs typeface="+mn-cs"/>
              </a:rPr>
              <a:t> 5 industries of employment of residents within each geographic area. This may not match the industries in each community previously shown- as some residents travel outside the area for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2012</a:t>
            </a:r>
            <a:r>
              <a:rPr lang="en-US" i="1" baseline="0" dirty="0" smtClean="0"/>
              <a:t> 5-year </a:t>
            </a:r>
            <a:r>
              <a:rPr lang="en-US" i="1" dirty="0" smtClean="0"/>
              <a:t>American Community Survey</a:t>
            </a:r>
            <a:r>
              <a:rPr lang="en-US" i="1" baseline="0" dirty="0" smtClean="0"/>
              <a:t> (ACS) data.</a:t>
            </a: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Note 2: </a:t>
            </a:r>
            <a:r>
              <a:rPr lang="en-US" sz="1200" b="0" i="0" kern="1200" dirty="0" smtClean="0">
                <a:solidFill>
                  <a:schemeClr val="tx1"/>
                </a:solidFill>
                <a:effectLst/>
                <a:latin typeface="+mn-lt"/>
                <a:ea typeface="+mn-ea"/>
                <a:cs typeface="+mn-cs"/>
              </a:rPr>
              <a:t>The Arts, Entertainment, and Recreation sector includes a wide range of establishments that operate facilities or provide services to meet varied cultural, entertainment, and recreational interests of their patrons. This sector comprises (1) establishments that are involved in producing, promoting, or participating in live performances, events, or exhibits intended for public viewing; (2) establishments that preserve and exhibit objects and sites of historical, cultural, or educational interest; and (3) establishments that operate facilities or provide services that enable patrons to participate in recreational activities or pursue amusement, hobby, and leisure-time interests.</a:t>
            </a:r>
            <a:r>
              <a:rPr lang="en-US" sz="1200" b="0" i="0" kern="1200" baseline="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Examples:</a:t>
            </a:r>
            <a:r>
              <a:rPr lang="en-US" sz="1200" b="0" i="0" kern="1200" dirty="0" smtClean="0">
                <a:solidFill>
                  <a:schemeClr val="tx1"/>
                </a:solidFill>
                <a:effectLst/>
                <a:latin typeface="+mn-lt"/>
                <a:ea typeface="+mn-ea"/>
                <a:cs typeface="+mn-cs"/>
              </a:rPr>
              <a:t>  DJs, musicians, gyms, clowns,</a:t>
            </a:r>
            <a:r>
              <a:rPr lang="en-US" sz="1200" b="0" i="0" kern="1200" baseline="0" dirty="0" smtClean="0">
                <a:solidFill>
                  <a:schemeClr val="tx1"/>
                </a:solidFill>
                <a:effectLst/>
                <a:latin typeface="+mn-lt"/>
                <a:ea typeface="+mn-ea"/>
                <a:cs typeface="+mn-cs"/>
              </a:rPr>
              <a:t> bouncy house rentals, etc.</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EC4074-A353-47D5-8982-5EF3F69F619A}" type="slidenum">
              <a:rPr lang="en-US" smtClean="0"/>
              <a:t>12</a:t>
            </a:fld>
            <a:endParaRPr lang="en-US" dirty="0"/>
          </a:p>
        </p:txBody>
      </p:sp>
    </p:spTree>
    <p:extLst>
      <p:ext uri="{BB962C8B-B14F-4D97-AF65-F5344CB8AC3E}">
        <p14:creationId xmlns:p14="http://schemas.microsoft.com/office/powerpoint/2010/main" val="250767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229E695-0991-4AFD-AE73-CAAD3D73BD9A}" type="datetimeFigureOut">
              <a:rPr lang="en-US" smtClean="0"/>
              <a:t>8/10/2016</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F969770-4F78-419F-AADF-ACB3E42DEC21}"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29E695-0991-4AFD-AE73-CAAD3D73BD9A}" type="datetimeFigureOut">
              <a:rPr lang="en-US" smtClean="0"/>
              <a:t>8/10/2016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969770-4F78-419F-AADF-ACB3E42DEC2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229E695-0991-4AFD-AE73-CAAD3D73BD9A}" type="datetimeFigureOut">
              <a:rPr lang="en-US" smtClean="0"/>
              <a:t>8/10/2016</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1F969770-4F78-419F-AADF-ACB3E42DEC21}"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229E695-0991-4AFD-AE73-CAAD3D73BD9A}" type="datetimeFigureOut">
              <a:rPr lang="en-US" smtClean="0"/>
              <a:t>8/10/2016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F969770-4F78-419F-AADF-ACB3E42DEC21}"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229E695-0991-4AFD-AE73-CAAD3D73BD9A}" type="datetimeFigureOut">
              <a:rPr lang="en-US" smtClean="0"/>
              <a:t>8/10/2016</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F969770-4F78-419F-AADF-ACB3E42DEC21}"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229E695-0991-4AFD-AE73-CAAD3D73BD9A}" type="datetimeFigureOut">
              <a:rPr lang="en-US" smtClean="0"/>
              <a:t>8/10/2016</a:t>
            </a:fld>
            <a:endParaRPr lang="en-US" dirty="0"/>
          </a:p>
        </p:txBody>
      </p:sp>
      <p:sp>
        <p:nvSpPr>
          <p:cNvPr id="10" name="Slide Number Placeholder 9"/>
          <p:cNvSpPr>
            <a:spLocks noGrp="1"/>
          </p:cNvSpPr>
          <p:nvPr>
            <p:ph type="sldNum" sz="quarter" idx="16"/>
          </p:nvPr>
        </p:nvSpPr>
        <p:spPr/>
        <p:txBody>
          <a:bodyPr rtlCol="0"/>
          <a:lstStyle/>
          <a:p>
            <a:fld id="{1F969770-4F78-419F-AADF-ACB3E42DEC21}"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229E695-0991-4AFD-AE73-CAAD3D73BD9A}" type="datetimeFigureOut">
              <a:rPr lang="en-US" smtClean="0"/>
              <a:t>8/10/2016</a:t>
            </a:fld>
            <a:endParaRPr lang="en-US" dirty="0"/>
          </a:p>
        </p:txBody>
      </p:sp>
      <p:sp>
        <p:nvSpPr>
          <p:cNvPr id="12" name="Slide Number Placeholder 11"/>
          <p:cNvSpPr>
            <a:spLocks noGrp="1"/>
          </p:cNvSpPr>
          <p:nvPr>
            <p:ph type="sldNum" sz="quarter" idx="16"/>
          </p:nvPr>
        </p:nvSpPr>
        <p:spPr/>
        <p:txBody>
          <a:bodyPr rtlCol="0"/>
          <a:lstStyle/>
          <a:p>
            <a:fld id="{1F969770-4F78-419F-AADF-ACB3E42DEC21}"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229E695-0991-4AFD-AE73-CAAD3D73BD9A}" type="datetimeFigureOut">
              <a:rPr lang="en-US" smtClean="0"/>
              <a:t>8/10/2016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F969770-4F78-419F-AADF-ACB3E42DEC2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29E695-0991-4AFD-AE73-CAAD3D73BD9A}" type="datetimeFigureOut">
              <a:rPr lang="en-US" smtClean="0"/>
              <a:t>8/10/2016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F969770-4F78-419F-AADF-ACB3E42DEC2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229E695-0991-4AFD-AE73-CAAD3D73BD9A}" type="datetimeFigureOut">
              <a:rPr lang="en-US" smtClean="0"/>
              <a:t>8/10/2016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F969770-4F78-419F-AADF-ACB3E42DEC21}"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9229E695-0991-4AFD-AE73-CAAD3D73BD9A}" type="datetimeFigureOut">
              <a:rPr lang="en-US" smtClean="0"/>
              <a:t>8/10/2016</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F969770-4F78-419F-AADF-ACB3E42DEC21}"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229E695-0991-4AFD-AE73-CAAD3D73BD9A}" type="datetimeFigureOut">
              <a:rPr lang="en-US" smtClean="0"/>
              <a:t>8/10/2016</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F969770-4F78-419F-AADF-ACB3E42DEC2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20.xml"/><Relationship Id="rId4" Type="http://schemas.openxmlformats.org/officeDocument/2006/relationships/chart" Target="../charts/chart19.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3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29.xml"/></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39.xml"/></Relationships>
</file>

<file path=ppt/slides/_rels/slide4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chart" Target="../charts/chart4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chart" Target="../charts/chart48.xml"/></Relationships>
</file>

<file path=ppt/slides/_rels/slide5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5.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Diamond District</a:t>
            </a:r>
            <a:endParaRPr lang="en-US" dirty="0"/>
          </a:p>
        </p:txBody>
      </p:sp>
      <p:sp>
        <p:nvSpPr>
          <p:cNvPr id="3" name="Subtitle 2"/>
          <p:cNvSpPr>
            <a:spLocks noGrp="1"/>
          </p:cNvSpPr>
          <p:nvPr>
            <p:ph type="subTitle" idx="1"/>
          </p:nvPr>
        </p:nvSpPr>
        <p:spPr/>
        <p:txBody>
          <a:bodyPr/>
          <a:lstStyle/>
          <a:p>
            <a:r>
              <a:rPr lang="en-US" dirty="0" smtClean="0"/>
              <a:t>Collective Impact</a:t>
            </a:r>
            <a:endParaRPr lang="en-US" dirty="0"/>
          </a:p>
        </p:txBody>
      </p:sp>
    </p:spTree>
    <p:extLst>
      <p:ext uri="{BB962C8B-B14F-4D97-AF65-F5344CB8AC3E}">
        <p14:creationId xmlns:p14="http://schemas.microsoft.com/office/powerpoint/2010/main" val="1768269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Vitality</a:t>
            </a:r>
            <a:endParaRPr lang="en-US" dirty="0"/>
          </a:p>
        </p:txBody>
      </p:sp>
      <p:sp>
        <p:nvSpPr>
          <p:cNvPr id="6" name="TextBox 5"/>
          <p:cNvSpPr txBox="1"/>
          <p:nvPr/>
        </p:nvSpPr>
        <p:spPr>
          <a:xfrm>
            <a:off x="54022" y="1457980"/>
            <a:ext cx="9144000" cy="523220"/>
          </a:xfrm>
          <a:prstGeom prst="rect">
            <a:avLst/>
          </a:prstGeom>
          <a:noFill/>
        </p:spPr>
        <p:txBody>
          <a:bodyPr wrap="square" rtlCol="0">
            <a:spAutoFit/>
          </a:bodyPr>
          <a:lstStyle/>
          <a:p>
            <a:pPr algn="ctr"/>
            <a:r>
              <a:rPr lang="en-US" sz="2800" b="1" dirty="0" smtClean="0">
                <a:latin typeface="+mj-lt"/>
              </a:rPr>
              <a:t>Top 5 Industries in…</a:t>
            </a:r>
          </a:p>
        </p:txBody>
      </p:sp>
      <p:cxnSp>
        <p:nvCxnSpPr>
          <p:cNvPr id="7" name="Straight Connector 6"/>
          <p:cNvCxnSpPr/>
          <p:nvPr/>
        </p:nvCxnSpPr>
        <p:spPr>
          <a:xfrm>
            <a:off x="2451479" y="1905000"/>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81000" y="2007359"/>
            <a:ext cx="7772400" cy="369332"/>
          </a:xfrm>
          <a:prstGeom prst="rect">
            <a:avLst/>
          </a:prstGeom>
          <a:noFill/>
        </p:spPr>
        <p:txBody>
          <a:bodyPr wrap="square" rtlCol="0">
            <a:spAutoFit/>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7981525"/>
              </p:ext>
            </p:extLst>
          </p:nvPr>
        </p:nvGraphicFramePr>
        <p:xfrm>
          <a:off x="609600" y="2423180"/>
          <a:ext cx="7848601" cy="1854200"/>
        </p:xfrm>
        <a:graphic>
          <a:graphicData uri="http://schemas.openxmlformats.org/drawingml/2006/table">
            <a:tbl>
              <a:tblPr firstRow="1" bandRow="1">
                <a:tableStyleId>{69CF1AB2-1976-4502-BF36-3FF5EA218861}</a:tableStyleId>
              </a:tblPr>
              <a:tblGrid>
                <a:gridCol w="6858000"/>
                <a:gridCol w="990601"/>
              </a:tblGrid>
              <a:tr h="370840">
                <a:tc>
                  <a:txBody>
                    <a:bodyPr/>
                    <a:lstStyle/>
                    <a:p>
                      <a:pPr marL="0" indent="0">
                        <a:buNone/>
                      </a:pPr>
                      <a:r>
                        <a:rPr lang="en-US" b="0" dirty="0" smtClean="0"/>
                        <a:t>1.  Administrative &amp; Support, Waste Management, Remediation Services</a:t>
                      </a:r>
                    </a:p>
                  </a:txBody>
                  <a:tcPr/>
                </a:tc>
                <a:tc>
                  <a:txBody>
                    <a:bodyPr/>
                    <a:lstStyle/>
                    <a:p>
                      <a:pPr algn="ctr"/>
                      <a:r>
                        <a:rPr lang="en-US" dirty="0" smtClean="0"/>
                        <a:t>17%</a:t>
                      </a:r>
                      <a:endParaRPr lang="en-US" dirty="0"/>
                    </a:p>
                  </a:txBody>
                  <a:tcPr/>
                </a:tc>
              </a:tr>
              <a:tr h="370840">
                <a:tc>
                  <a:txBody>
                    <a:bodyPr/>
                    <a:lstStyle/>
                    <a:p>
                      <a:pPr marL="0" indent="0">
                        <a:buFontTx/>
                        <a:buNone/>
                      </a:pPr>
                      <a:r>
                        <a:rPr lang="en-US" dirty="0" smtClean="0"/>
                        <a:t>2.  Other Services (except Public Administration)</a:t>
                      </a:r>
                      <a:endParaRPr lang="en-US" dirty="0"/>
                    </a:p>
                  </a:txBody>
                  <a:tcPr/>
                </a:tc>
                <a:tc>
                  <a:txBody>
                    <a:bodyPr/>
                    <a:lstStyle/>
                    <a:p>
                      <a:pPr algn="ctr"/>
                      <a:r>
                        <a:rPr lang="en-US" b="1" dirty="0" smtClean="0"/>
                        <a:t>15%</a:t>
                      </a:r>
                      <a:endParaRPr lang="en-US" b="1" dirty="0"/>
                    </a:p>
                  </a:txBody>
                  <a:tcPr/>
                </a:tc>
              </a:tr>
              <a:tr h="370840">
                <a:tc>
                  <a:txBody>
                    <a:bodyPr/>
                    <a:lstStyle/>
                    <a:p>
                      <a:pPr marL="0" indent="0">
                        <a:buFontTx/>
                        <a:buNone/>
                      </a:pPr>
                      <a:r>
                        <a:rPr lang="en-US" dirty="0" smtClean="0"/>
                        <a:t>3.  Retail Trade</a:t>
                      </a:r>
                    </a:p>
                  </a:txBody>
                  <a:tcPr/>
                </a:tc>
                <a:tc>
                  <a:txBody>
                    <a:bodyPr/>
                    <a:lstStyle/>
                    <a:p>
                      <a:pPr algn="ctr"/>
                      <a:r>
                        <a:rPr lang="en-US" b="1" dirty="0" smtClean="0"/>
                        <a:t>9%</a:t>
                      </a:r>
                      <a:endParaRPr lang="en-US" b="1" dirty="0"/>
                    </a:p>
                  </a:txBody>
                  <a:tcPr/>
                </a:tc>
              </a:tr>
              <a:tr h="370840">
                <a:tc>
                  <a:txBody>
                    <a:bodyPr/>
                    <a:lstStyle/>
                    <a:p>
                      <a:pPr marL="0" indent="0">
                        <a:buFontTx/>
                        <a:buNone/>
                      </a:pPr>
                      <a:r>
                        <a:rPr lang="en-US" dirty="0" smtClean="0"/>
                        <a:t>4.  Professional, Scientific, and Technical Services</a:t>
                      </a:r>
                    </a:p>
                  </a:txBody>
                  <a:tcPr/>
                </a:tc>
                <a:tc>
                  <a:txBody>
                    <a:bodyPr/>
                    <a:lstStyle/>
                    <a:p>
                      <a:pPr algn="ctr"/>
                      <a:r>
                        <a:rPr lang="en-US" b="1" dirty="0" smtClean="0"/>
                        <a:t>8%</a:t>
                      </a:r>
                      <a:endParaRPr lang="en-US"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  Transportation and Warehousing</a:t>
                      </a:r>
                    </a:p>
                  </a:txBody>
                  <a:tcPr/>
                </a:tc>
                <a:tc>
                  <a:txBody>
                    <a:bodyPr/>
                    <a:lstStyle/>
                    <a:p>
                      <a:pPr algn="ctr"/>
                      <a:r>
                        <a:rPr lang="en-US" b="1" dirty="0" smtClean="0"/>
                        <a:t>6%</a:t>
                      </a:r>
                      <a:endParaRPr lang="en-US" b="1" dirty="0"/>
                    </a:p>
                  </a:txBody>
                  <a:tcPr/>
                </a:tc>
              </a:tr>
            </a:tbl>
          </a:graphicData>
        </a:graphic>
      </p:graphicFrame>
      <p:sp>
        <p:nvSpPr>
          <p:cNvPr id="10" name="TextBox 9"/>
          <p:cNvSpPr txBox="1"/>
          <p:nvPr/>
        </p:nvSpPr>
        <p:spPr>
          <a:xfrm>
            <a:off x="228600" y="1915180"/>
            <a:ext cx="9144000" cy="523220"/>
          </a:xfrm>
          <a:prstGeom prst="rect">
            <a:avLst/>
          </a:prstGeom>
          <a:noFill/>
        </p:spPr>
        <p:txBody>
          <a:bodyPr wrap="square" rtlCol="0">
            <a:spAutoFit/>
          </a:bodyPr>
          <a:lstStyle/>
          <a:p>
            <a:r>
              <a:rPr lang="en-US" sz="2800" b="1" dirty="0" smtClean="0">
                <a:latin typeface="+mj-lt"/>
              </a:rPr>
              <a:t>Diamond District </a:t>
            </a:r>
            <a:r>
              <a:rPr lang="en-US" sz="2800" dirty="0" smtClean="0">
                <a:latin typeface="+mj-lt"/>
              </a:rPr>
              <a:t>(n=1,513)</a:t>
            </a:r>
          </a:p>
        </p:txBody>
      </p:sp>
      <p:graphicFrame>
        <p:nvGraphicFramePr>
          <p:cNvPr id="11" name="Table 10"/>
          <p:cNvGraphicFramePr>
            <a:graphicFrameLocks noGrp="1"/>
          </p:cNvGraphicFramePr>
          <p:nvPr>
            <p:extLst>
              <p:ext uri="{D42A27DB-BD31-4B8C-83A1-F6EECF244321}">
                <p14:modId xmlns:p14="http://schemas.microsoft.com/office/powerpoint/2010/main" val="3443074003"/>
              </p:ext>
            </p:extLst>
          </p:nvPr>
        </p:nvGraphicFramePr>
        <p:xfrm>
          <a:off x="609600" y="4851400"/>
          <a:ext cx="7848601" cy="1854200"/>
        </p:xfrm>
        <a:graphic>
          <a:graphicData uri="http://schemas.openxmlformats.org/drawingml/2006/table">
            <a:tbl>
              <a:tblPr firstRow="1" bandRow="1">
                <a:tableStyleId>{8A107856-5554-42FB-B03E-39F5DBC370BA}</a:tableStyleId>
              </a:tblPr>
              <a:tblGrid>
                <a:gridCol w="6858000"/>
                <a:gridCol w="990601"/>
              </a:tblGrid>
              <a:tr h="370840">
                <a:tc>
                  <a:txBody>
                    <a:bodyPr/>
                    <a:lstStyle/>
                    <a:p>
                      <a:pPr marL="0" indent="0">
                        <a:buAutoNum type="arabicPeriod"/>
                      </a:pPr>
                      <a:r>
                        <a:rPr lang="en-US" b="0" dirty="0" smtClean="0"/>
                        <a:t>  Professional, Scientific, and Technical Services</a:t>
                      </a:r>
                    </a:p>
                  </a:txBody>
                  <a:tcPr/>
                </a:tc>
                <a:tc>
                  <a:txBody>
                    <a:bodyPr/>
                    <a:lstStyle/>
                    <a:p>
                      <a:pPr algn="ctr"/>
                      <a:r>
                        <a:rPr lang="en-US" b="1" dirty="0" smtClean="0"/>
                        <a:t>23%</a:t>
                      </a:r>
                      <a:endParaRPr lang="en-US" b="1" dirty="0"/>
                    </a:p>
                  </a:txBody>
                  <a:tcPr/>
                </a:tc>
              </a:tr>
              <a:tr h="370840">
                <a:tc>
                  <a:txBody>
                    <a:bodyPr/>
                    <a:lstStyle/>
                    <a:p>
                      <a:pPr marL="0" indent="0">
                        <a:buFontTx/>
                        <a:buNone/>
                      </a:pPr>
                      <a:r>
                        <a:rPr lang="en-US" dirty="0" smtClean="0"/>
                        <a:t>2.  Other Services (except Public Administration)</a:t>
                      </a:r>
                      <a:endParaRPr lang="en-US" dirty="0"/>
                    </a:p>
                  </a:txBody>
                  <a:tcPr/>
                </a:tc>
                <a:tc>
                  <a:txBody>
                    <a:bodyPr/>
                    <a:lstStyle/>
                    <a:p>
                      <a:pPr algn="ctr"/>
                      <a:r>
                        <a:rPr lang="en-US" b="1" dirty="0" smtClean="0"/>
                        <a:t>14%</a:t>
                      </a:r>
                      <a:endParaRPr lang="en-US" b="1" dirty="0"/>
                    </a:p>
                  </a:txBody>
                  <a:tcPr/>
                </a:tc>
              </a:tr>
              <a:tr h="370840">
                <a:tc>
                  <a:txBody>
                    <a:bodyPr/>
                    <a:lstStyle/>
                    <a:p>
                      <a:pPr marL="342900" indent="-342900">
                        <a:buFontTx/>
                        <a:buAutoNum type="arabicPeriod" startAt="3"/>
                      </a:pPr>
                      <a:r>
                        <a:rPr lang="en-US" dirty="0" smtClean="0"/>
                        <a:t>Construction</a:t>
                      </a:r>
                    </a:p>
                  </a:txBody>
                  <a:tcPr/>
                </a:tc>
                <a:tc>
                  <a:txBody>
                    <a:bodyPr/>
                    <a:lstStyle/>
                    <a:p>
                      <a:pPr algn="ctr"/>
                      <a:r>
                        <a:rPr lang="en-US" b="1" dirty="0" smtClean="0"/>
                        <a:t>8%</a:t>
                      </a:r>
                      <a:endParaRPr lang="en-US" b="1" dirty="0"/>
                    </a:p>
                  </a:txBody>
                  <a:tcPr/>
                </a:tc>
              </a:tr>
              <a:tr h="370840">
                <a:tc>
                  <a:txBody>
                    <a:bodyPr/>
                    <a:lstStyle/>
                    <a:p>
                      <a:pPr marL="0" indent="0">
                        <a:buFontTx/>
                        <a:buNone/>
                      </a:pPr>
                      <a:r>
                        <a:rPr lang="en-US" dirty="0" smtClean="0"/>
                        <a:t>4.  Retail Trade</a:t>
                      </a:r>
                    </a:p>
                  </a:txBody>
                  <a:tcPr/>
                </a:tc>
                <a:tc>
                  <a:txBody>
                    <a:bodyPr/>
                    <a:lstStyle/>
                    <a:p>
                      <a:pPr algn="ctr"/>
                      <a:r>
                        <a:rPr lang="en-US" b="1" dirty="0" smtClean="0"/>
                        <a:t>7%</a:t>
                      </a:r>
                      <a:endParaRPr lang="en-US"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  Health Care and Social Assistance</a:t>
                      </a:r>
                    </a:p>
                  </a:txBody>
                  <a:tcPr/>
                </a:tc>
                <a:tc>
                  <a:txBody>
                    <a:bodyPr/>
                    <a:lstStyle/>
                    <a:p>
                      <a:pPr algn="ctr"/>
                      <a:r>
                        <a:rPr lang="en-US" b="1" dirty="0" smtClean="0"/>
                        <a:t>7%</a:t>
                      </a:r>
                      <a:endParaRPr lang="en-US" b="1" dirty="0"/>
                    </a:p>
                  </a:txBody>
                  <a:tcPr/>
                </a:tc>
              </a:tr>
            </a:tbl>
          </a:graphicData>
        </a:graphic>
      </p:graphicFrame>
      <p:sp>
        <p:nvSpPr>
          <p:cNvPr id="13" name="TextBox 12"/>
          <p:cNvSpPr txBox="1"/>
          <p:nvPr/>
        </p:nvSpPr>
        <p:spPr>
          <a:xfrm>
            <a:off x="228600" y="4343400"/>
            <a:ext cx="9144000" cy="523220"/>
          </a:xfrm>
          <a:prstGeom prst="rect">
            <a:avLst/>
          </a:prstGeom>
          <a:noFill/>
        </p:spPr>
        <p:txBody>
          <a:bodyPr wrap="square" rtlCol="0">
            <a:spAutoFit/>
          </a:bodyPr>
          <a:lstStyle/>
          <a:p>
            <a:r>
              <a:rPr lang="en-US" sz="2800" b="1" dirty="0" smtClean="0">
                <a:latin typeface="+mj-lt"/>
              </a:rPr>
              <a:t>City of San Diego </a:t>
            </a:r>
            <a:r>
              <a:rPr lang="en-US" sz="2800" dirty="0" smtClean="0">
                <a:latin typeface="+mj-lt"/>
              </a:rPr>
              <a:t>(n=57,690)</a:t>
            </a:r>
          </a:p>
        </p:txBody>
      </p:sp>
    </p:spTree>
    <p:extLst>
      <p:ext uri="{BB962C8B-B14F-4D97-AF65-F5344CB8AC3E}">
        <p14:creationId xmlns:p14="http://schemas.microsoft.com/office/powerpoint/2010/main" val="2260666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Businesses </a:t>
            </a:r>
            <a:r>
              <a:rPr lang="en-US" dirty="0" smtClean="0"/>
              <a:t>in the Diamond District</a:t>
            </a:r>
            <a:endParaRPr lang="en-US" dirty="0"/>
          </a:p>
        </p:txBody>
      </p:sp>
      <p:pic>
        <p:nvPicPr>
          <p:cNvPr id="4" name="Content Placeholder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143000" y="1543755"/>
            <a:ext cx="6913781" cy="5342467"/>
          </a:xfrm>
        </p:spPr>
      </p:pic>
    </p:spTree>
    <p:extLst>
      <p:ext uri="{BB962C8B-B14F-4D97-AF65-F5344CB8AC3E}">
        <p14:creationId xmlns:p14="http://schemas.microsoft.com/office/powerpoint/2010/main" val="2716004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Vitality</a:t>
            </a:r>
            <a:endParaRPr lang="en-US" dirty="0"/>
          </a:p>
        </p:txBody>
      </p:sp>
      <p:sp>
        <p:nvSpPr>
          <p:cNvPr id="6" name="TextBox 5"/>
          <p:cNvSpPr txBox="1"/>
          <p:nvPr/>
        </p:nvSpPr>
        <p:spPr>
          <a:xfrm>
            <a:off x="54022" y="1457980"/>
            <a:ext cx="9144000" cy="523220"/>
          </a:xfrm>
          <a:prstGeom prst="rect">
            <a:avLst/>
          </a:prstGeom>
          <a:noFill/>
        </p:spPr>
        <p:txBody>
          <a:bodyPr wrap="square" rtlCol="0">
            <a:spAutoFit/>
          </a:bodyPr>
          <a:lstStyle/>
          <a:p>
            <a:pPr algn="ctr"/>
            <a:r>
              <a:rPr lang="en-US" sz="2800" b="1" dirty="0" smtClean="0">
                <a:latin typeface="+mj-lt"/>
              </a:rPr>
              <a:t>Employment by Industry (Top 5)</a:t>
            </a:r>
          </a:p>
        </p:txBody>
      </p:sp>
      <p:cxnSp>
        <p:nvCxnSpPr>
          <p:cNvPr id="7" name="Straight Connector 6"/>
          <p:cNvCxnSpPr/>
          <p:nvPr/>
        </p:nvCxnSpPr>
        <p:spPr>
          <a:xfrm>
            <a:off x="2451479" y="1905000"/>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81000" y="2007359"/>
            <a:ext cx="7772400" cy="369332"/>
          </a:xfrm>
          <a:prstGeom prst="rect">
            <a:avLst/>
          </a:prstGeom>
          <a:noFill/>
        </p:spPr>
        <p:txBody>
          <a:bodyPr wrap="square" rtlCol="0">
            <a:spAutoFit/>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10928846"/>
              </p:ext>
            </p:extLst>
          </p:nvPr>
        </p:nvGraphicFramePr>
        <p:xfrm>
          <a:off x="609600" y="2423180"/>
          <a:ext cx="7848601" cy="1854200"/>
        </p:xfrm>
        <a:graphic>
          <a:graphicData uri="http://schemas.openxmlformats.org/drawingml/2006/table">
            <a:tbl>
              <a:tblPr firstRow="1" bandRow="1">
                <a:tableStyleId>{69CF1AB2-1976-4502-BF36-3FF5EA218861}</a:tableStyleId>
              </a:tblPr>
              <a:tblGrid>
                <a:gridCol w="6858000"/>
                <a:gridCol w="990601"/>
              </a:tblGrid>
              <a:tr h="370840">
                <a:tc>
                  <a:txBody>
                    <a:bodyPr/>
                    <a:lstStyle/>
                    <a:p>
                      <a:pPr marL="0" indent="0">
                        <a:buNone/>
                      </a:pPr>
                      <a:r>
                        <a:rPr lang="en-US" b="0" dirty="0" smtClean="0"/>
                        <a:t>1.  Education, Social Services, Health</a:t>
                      </a:r>
                    </a:p>
                  </a:txBody>
                  <a:tcPr/>
                </a:tc>
                <a:tc>
                  <a:txBody>
                    <a:bodyPr/>
                    <a:lstStyle/>
                    <a:p>
                      <a:pPr algn="ctr"/>
                      <a:r>
                        <a:rPr lang="en-US" dirty="0" smtClean="0"/>
                        <a:t>18%</a:t>
                      </a:r>
                      <a:endParaRPr lang="en-US" dirty="0"/>
                    </a:p>
                  </a:txBody>
                  <a:tcPr/>
                </a:tc>
              </a:tr>
              <a:tr h="370840">
                <a:tc>
                  <a:txBody>
                    <a:bodyPr/>
                    <a:lstStyle/>
                    <a:p>
                      <a:pPr marL="0" indent="0">
                        <a:buFontTx/>
                        <a:buNone/>
                      </a:pPr>
                      <a:r>
                        <a:rPr lang="en-US" dirty="0" smtClean="0"/>
                        <a:t>2.  Arts, Entertainment, Recreation</a:t>
                      </a:r>
                      <a:endParaRPr lang="en-US" dirty="0"/>
                    </a:p>
                  </a:txBody>
                  <a:tcPr/>
                </a:tc>
                <a:tc>
                  <a:txBody>
                    <a:bodyPr/>
                    <a:lstStyle/>
                    <a:p>
                      <a:pPr algn="ctr"/>
                      <a:r>
                        <a:rPr lang="en-US" b="1" dirty="0" smtClean="0"/>
                        <a:t>16%</a:t>
                      </a:r>
                      <a:endParaRPr lang="en-US" b="1" dirty="0"/>
                    </a:p>
                  </a:txBody>
                  <a:tcPr/>
                </a:tc>
              </a:tr>
              <a:tr h="370840">
                <a:tc>
                  <a:txBody>
                    <a:bodyPr/>
                    <a:lstStyle/>
                    <a:p>
                      <a:pPr marL="0" indent="0">
                        <a:buFontTx/>
                        <a:buNone/>
                      </a:pPr>
                      <a:r>
                        <a:rPr lang="en-US" dirty="0" smtClean="0"/>
                        <a:t>3.  Professional, Scientific, and Technical Services</a:t>
                      </a:r>
                    </a:p>
                  </a:txBody>
                  <a:tcPr/>
                </a:tc>
                <a:tc>
                  <a:txBody>
                    <a:bodyPr/>
                    <a:lstStyle/>
                    <a:p>
                      <a:pPr algn="ctr"/>
                      <a:r>
                        <a:rPr lang="en-US" b="1" dirty="0" smtClean="0"/>
                        <a:t>12%</a:t>
                      </a:r>
                      <a:endParaRPr lang="en-US" b="1" dirty="0"/>
                    </a:p>
                  </a:txBody>
                  <a:tcPr/>
                </a:tc>
              </a:tr>
              <a:tr h="370840">
                <a:tc>
                  <a:txBody>
                    <a:bodyPr/>
                    <a:lstStyle/>
                    <a:p>
                      <a:pPr marL="0" indent="0">
                        <a:buFontTx/>
                        <a:buNone/>
                      </a:pPr>
                      <a:r>
                        <a:rPr lang="en-US" dirty="0" smtClean="0"/>
                        <a:t>4.  Retail Trade</a:t>
                      </a:r>
                    </a:p>
                  </a:txBody>
                  <a:tcPr/>
                </a:tc>
                <a:tc>
                  <a:txBody>
                    <a:bodyPr/>
                    <a:lstStyle/>
                    <a:p>
                      <a:pPr algn="ctr"/>
                      <a:r>
                        <a:rPr lang="en-US" b="1" dirty="0" smtClean="0"/>
                        <a:t>10%</a:t>
                      </a:r>
                      <a:endParaRPr lang="en-US" b="1" dirty="0"/>
                    </a:p>
                  </a:txBody>
                  <a:tcPr/>
                </a:tc>
              </a:tr>
              <a:tr h="370840">
                <a:tc>
                  <a:txBody>
                    <a:bodyPr/>
                    <a:lstStyle/>
                    <a:p>
                      <a:pPr marL="342900" marR="0" indent="-342900" algn="l" defTabSz="914400" rtl="0" eaLnBrk="1" fontAlgn="auto" latinLnBrk="0" hangingPunct="1">
                        <a:lnSpc>
                          <a:spcPct val="100000"/>
                        </a:lnSpc>
                        <a:spcBef>
                          <a:spcPts val="0"/>
                        </a:spcBef>
                        <a:spcAft>
                          <a:spcPts val="0"/>
                        </a:spcAft>
                        <a:buClrTx/>
                        <a:buSzTx/>
                        <a:buFontTx/>
                        <a:buAutoNum type="arabicPeriod" startAt="5"/>
                        <a:tabLst/>
                        <a:defRPr/>
                      </a:pPr>
                      <a:r>
                        <a:rPr lang="en-US" dirty="0" smtClean="0"/>
                        <a:t>Manufacturing</a:t>
                      </a:r>
                    </a:p>
                  </a:txBody>
                  <a:tcPr/>
                </a:tc>
                <a:tc>
                  <a:txBody>
                    <a:bodyPr/>
                    <a:lstStyle/>
                    <a:p>
                      <a:pPr algn="ctr"/>
                      <a:r>
                        <a:rPr lang="en-US" b="1" dirty="0" smtClean="0"/>
                        <a:t>9%</a:t>
                      </a:r>
                      <a:endParaRPr lang="en-US" b="1" dirty="0"/>
                    </a:p>
                  </a:txBody>
                  <a:tcPr/>
                </a:tc>
              </a:tr>
            </a:tbl>
          </a:graphicData>
        </a:graphic>
      </p:graphicFrame>
      <p:sp>
        <p:nvSpPr>
          <p:cNvPr id="10" name="TextBox 9"/>
          <p:cNvSpPr txBox="1"/>
          <p:nvPr/>
        </p:nvSpPr>
        <p:spPr>
          <a:xfrm>
            <a:off x="228600" y="1915180"/>
            <a:ext cx="9144000" cy="523220"/>
          </a:xfrm>
          <a:prstGeom prst="rect">
            <a:avLst/>
          </a:prstGeom>
          <a:noFill/>
        </p:spPr>
        <p:txBody>
          <a:bodyPr wrap="square" rtlCol="0">
            <a:spAutoFit/>
          </a:bodyPr>
          <a:lstStyle/>
          <a:p>
            <a:r>
              <a:rPr lang="en-US" sz="2800" b="1" dirty="0" smtClean="0">
                <a:latin typeface="+mj-lt"/>
              </a:rPr>
              <a:t>Diamond District </a:t>
            </a:r>
            <a:r>
              <a:rPr lang="en-US" sz="2800" dirty="0" smtClean="0">
                <a:latin typeface="+mj-lt"/>
              </a:rPr>
              <a:t>(n=32,767)</a:t>
            </a:r>
          </a:p>
        </p:txBody>
      </p:sp>
      <p:graphicFrame>
        <p:nvGraphicFramePr>
          <p:cNvPr id="11" name="Table 10"/>
          <p:cNvGraphicFramePr>
            <a:graphicFrameLocks noGrp="1"/>
          </p:cNvGraphicFramePr>
          <p:nvPr>
            <p:extLst>
              <p:ext uri="{D42A27DB-BD31-4B8C-83A1-F6EECF244321}">
                <p14:modId xmlns:p14="http://schemas.microsoft.com/office/powerpoint/2010/main" val="3709059195"/>
              </p:ext>
            </p:extLst>
          </p:nvPr>
        </p:nvGraphicFramePr>
        <p:xfrm>
          <a:off x="609600" y="4851400"/>
          <a:ext cx="7848601" cy="1854200"/>
        </p:xfrm>
        <a:graphic>
          <a:graphicData uri="http://schemas.openxmlformats.org/drawingml/2006/table">
            <a:tbl>
              <a:tblPr firstRow="1" bandRow="1">
                <a:tableStyleId>{8A107856-5554-42FB-B03E-39F5DBC370BA}</a:tableStyleId>
              </a:tblPr>
              <a:tblGrid>
                <a:gridCol w="6858000"/>
                <a:gridCol w="990601"/>
              </a:tblGrid>
              <a:tr h="370840">
                <a:tc>
                  <a:txBody>
                    <a:bodyPr/>
                    <a:lstStyle/>
                    <a:p>
                      <a:pPr marL="0" indent="0">
                        <a:buAutoNum type="arabicPeriod"/>
                      </a:pPr>
                      <a:r>
                        <a:rPr lang="en-US" b="0" dirty="0" smtClean="0"/>
                        <a:t> Education, Social Services, Health</a:t>
                      </a:r>
                    </a:p>
                  </a:txBody>
                  <a:tcPr/>
                </a:tc>
                <a:tc>
                  <a:txBody>
                    <a:bodyPr/>
                    <a:lstStyle/>
                    <a:p>
                      <a:pPr algn="ctr"/>
                      <a:r>
                        <a:rPr lang="en-US" b="1" dirty="0" smtClean="0"/>
                        <a:t>21%</a:t>
                      </a:r>
                      <a:endParaRPr lang="en-US" b="1" dirty="0"/>
                    </a:p>
                  </a:txBody>
                  <a:tcPr/>
                </a:tc>
              </a:tr>
              <a:tr h="370840">
                <a:tc>
                  <a:txBody>
                    <a:bodyPr/>
                    <a:lstStyle/>
                    <a:p>
                      <a:pPr marL="0" indent="0">
                        <a:buFontTx/>
                        <a:buNone/>
                      </a:pPr>
                      <a:r>
                        <a:rPr lang="en-US" dirty="0" smtClean="0"/>
                        <a:t>2. Professional, Scientific and Technical Services</a:t>
                      </a:r>
                      <a:endParaRPr lang="en-US" dirty="0"/>
                    </a:p>
                  </a:txBody>
                  <a:tcPr/>
                </a:tc>
                <a:tc>
                  <a:txBody>
                    <a:bodyPr/>
                    <a:lstStyle/>
                    <a:p>
                      <a:pPr algn="ctr"/>
                      <a:r>
                        <a:rPr lang="en-US" b="1" dirty="0" smtClean="0"/>
                        <a:t>14%</a:t>
                      </a:r>
                      <a:endParaRPr lang="en-US" b="1" dirty="0"/>
                    </a:p>
                  </a:txBody>
                  <a:tcPr/>
                </a:tc>
              </a:tr>
              <a:tr h="370840">
                <a:tc>
                  <a:txBody>
                    <a:bodyPr/>
                    <a:lstStyle/>
                    <a:p>
                      <a:pPr marL="0" indent="0">
                        <a:buFontTx/>
                        <a:buNone/>
                      </a:pPr>
                      <a:r>
                        <a:rPr lang="en-US" dirty="0" smtClean="0"/>
                        <a:t>3. Retail Trade</a:t>
                      </a:r>
                    </a:p>
                  </a:txBody>
                  <a:tcPr/>
                </a:tc>
                <a:tc>
                  <a:txBody>
                    <a:bodyPr/>
                    <a:lstStyle/>
                    <a:p>
                      <a:pPr algn="ctr"/>
                      <a:r>
                        <a:rPr lang="en-US" b="1" dirty="0" smtClean="0"/>
                        <a:t>11%</a:t>
                      </a:r>
                      <a:endParaRPr lang="en-US" b="1" dirty="0"/>
                    </a:p>
                  </a:txBody>
                  <a:tcPr/>
                </a:tc>
              </a:tr>
              <a:tr h="370840">
                <a:tc>
                  <a:txBody>
                    <a:bodyPr/>
                    <a:lstStyle/>
                    <a:p>
                      <a:pPr marL="0" indent="0">
                        <a:buFontTx/>
                        <a:buNone/>
                      </a:pPr>
                      <a:r>
                        <a:rPr lang="en-US" dirty="0" smtClean="0"/>
                        <a:t>4. Arts, Entertainment, Recreation</a:t>
                      </a:r>
                    </a:p>
                  </a:txBody>
                  <a:tcPr/>
                </a:tc>
                <a:tc>
                  <a:txBody>
                    <a:bodyPr/>
                    <a:lstStyle/>
                    <a:p>
                      <a:pPr algn="ctr"/>
                      <a:r>
                        <a:rPr lang="en-US" b="1" dirty="0" smtClean="0"/>
                        <a:t>11%</a:t>
                      </a:r>
                      <a:endParaRPr lang="en-US"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 Manufacturing</a:t>
                      </a:r>
                    </a:p>
                  </a:txBody>
                  <a:tcPr/>
                </a:tc>
                <a:tc>
                  <a:txBody>
                    <a:bodyPr/>
                    <a:lstStyle/>
                    <a:p>
                      <a:pPr algn="ctr"/>
                      <a:r>
                        <a:rPr lang="en-US" b="1" dirty="0" smtClean="0"/>
                        <a:t>9%</a:t>
                      </a:r>
                      <a:endParaRPr lang="en-US" b="1" dirty="0"/>
                    </a:p>
                  </a:txBody>
                  <a:tcPr/>
                </a:tc>
              </a:tr>
            </a:tbl>
          </a:graphicData>
        </a:graphic>
      </p:graphicFrame>
      <p:sp>
        <p:nvSpPr>
          <p:cNvPr id="13" name="TextBox 12"/>
          <p:cNvSpPr txBox="1"/>
          <p:nvPr/>
        </p:nvSpPr>
        <p:spPr>
          <a:xfrm>
            <a:off x="228600" y="4343400"/>
            <a:ext cx="9144000" cy="523220"/>
          </a:xfrm>
          <a:prstGeom prst="rect">
            <a:avLst/>
          </a:prstGeom>
          <a:noFill/>
        </p:spPr>
        <p:txBody>
          <a:bodyPr wrap="square" rtlCol="0">
            <a:spAutoFit/>
          </a:bodyPr>
          <a:lstStyle/>
          <a:p>
            <a:r>
              <a:rPr lang="en-US" sz="2800" b="1" dirty="0" smtClean="0">
                <a:latin typeface="+mj-lt"/>
              </a:rPr>
              <a:t>San Diego County </a:t>
            </a:r>
            <a:r>
              <a:rPr lang="en-US" sz="2800" dirty="0" smtClean="0">
                <a:latin typeface="+mj-lt"/>
              </a:rPr>
              <a:t>(</a:t>
            </a:r>
            <a:r>
              <a:rPr lang="en-US" sz="2800" dirty="0">
                <a:latin typeface="+mj-lt"/>
              </a:rPr>
              <a:t>n=1,386,825)</a:t>
            </a:r>
            <a:endParaRPr lang="en-US" sz="2800" dirty="0" smtClean="0">
              <a:latin typeface="+mj-lt"/>
            </a:endParaRPr>
          </a:p>
        </p:txBody>
      </p:sp>
    </p:spTree>
    <p:extLst>
      <p:ext uri="{BB962C8B-B14F-4D97-AF65-F5344CB8AC3E}">
        <p14:creationId xmlns:p14="http://schemas.microsoft.com/office/powerpoint/2010/main" val="751271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4124861131"/>
              </p:ext>
            </p:extLst>
          </p:nvPr>
        </p:nvGraphicFramePr>
        <p:xfrm>
          <a:off x="381000" y="2073379"/>
          <a:ext cx="8458200" cy="463222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Economic Vitality</a:t>
            </a:r>
            <a:endParaRPr lang="en-US" dirty="0"/>
          </a:p>
        </p:txBody>
      </p:sp>
      <p:sp>
        <p:nvSpPr>
          <p:cNvPr id="6" name="TextBox 5"/>
          <p:cNvSpPr txBox="1"/>
          <p:nvPr/>
        </p:nvSpPr>
        <p:spPr>
          <a:xfrm>
            <a:off x="54022" y="1524000"/>
            <a:ext cx="9144000" cy="523220"/>
          </a:xfrm>
          <a:prstGeom prst="rect">
            <a:avLst/>
          </a:prstGeom>
          <a:noFill/>
        </p:spPr>
        <p:txBody>
          <a:bodyPr wrap="square" rtlCol="0">
            <a:spAutoFit/>
          </a:bodyPr>
          <a:lstStyle/>
          <a:p>
            <a:pPr algn="ctr"/>
            <a:r>
              <a:rPr lang="en-US" sz="2800" b="1" dirty="0" smtClean="0">
                <a:latin typeface="+mj-lt"/>
              </a:rPr>
              <a:t>Employment by Industry</a:t>
            </a:r>
          </a:p>
        </p:txBody>
      </p:sp>
      <p:cxnSp>
        <p:nvCxnSpPr>
          <p:cNvPr id="7" name="Straight Connector 6"/>
          <p:cNvCxnSpPr/>
          <p:nvPr/>
        </p:nvCxnSpPr>
        <p:spPr>
          <a:xfrm>
            <a:off x="2451479" y="2073378"/>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989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Vitality</a:t>
            </a:r>
            <a:endParaRPr lang="en-US" dirty="0"/>
          </a:p>
        </p:txBody>
      </p:sp>
      <p:sp>
        <p:nvSpPr>
          <p:cNvPr id="6" name="TextBox 5"/>
          <p:cNvSpPr txBox="1"/>
          <p:nvPr/>
        </p:nvSpPr>
        <p:spPr>
          <a:xfrm>
            <a:off x="0" y="1523999"/>
            <a:ext cx="9144000" cy="523220"/>
          </a:xfrm>
          <a:prstGeom prst="rect">
            <a:avLst/>
          </a:prstGeom>
          <a:noFill/>
        </p:spPr>
        <p:txBody>
          <a:bodyPr wrap="square" rtlCol="0">
            <a:spAutoFit/>
          </a:bodyPr>
          <a:lstStyle/>
          <a:p>
            <a:pPr algn="ctr"/>
            <a:r>
              <a:rPr lang="en-US" sz="2800" b="1" dirty="0" smtClean="0">
                <a:latin typeface="+mj-lt"/>
              </a:rPr>
              <a:t>Occupations</a:t>
            </a:r>
          </a:p>
        </p:txBody>
      </p:sp>
      <p:cxnSp>
        <p:nvCxnSpPr>
          <p:cNvPr id="7" name="Straight Connector 6"/>
          <p:cNvCxnSpPr/>
          <p:nvPr/>
        </p:nvCxnSpPr>
        <p:spPr>
          <a:xfrm>
            <a:off x="2438400" y="2057399"/>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1366624809"/>
              </p:ext>
            </p:extLst>
          </p:nvPr>
        </p:nvGraphicFramePr>
        <p:xfrm>
          <a:off x="609600" y="2057400"/>
          <a:ext cx="80772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3972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90561262"/>
              </p:ext>
            </p:extLst>
          </p:nvPr>
        </p:nvGraphicFramePr>
        <p:xfrm>
          <a:off x="76200" y="2133600"/>
          <a:ext cx="89154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28471" y="2514600"/>
            <a:ext cx="2005677" cy="923330"/>
          </a:xfrm>
          <a:prstGeom prst="rect">
            <a:avLst/>
          </a:prstGeom>
          <a:noFill/>
          <a:ln w="25400">
            <a:solidFill>
              <a:schemeClr val="accent1"/>
            </a:solidFill>
          </a:ln>
        </p:spPr>
        <p:txBody>
          <a:bodyPr wrap="none" rtlCol="0">
            <a:spAutoFit/>
          </a:bodyPr>
          <a:lstStyle/>
          <a:p>
            <a:pPr algn="ctr"/>
            <a:r>
              <a:rPr lang="en-US" b="1" dirty="0" smtClean="0"/>
              <a:t>Diamond District</a:t>
            </a:r>
          </a:p>
          <a:p>
            <a:pPr algn="ctr"/>
            <a:r>
              <a:rPr lang="en-US" b="1" dirty="0" smtClean="0"/>
              <a:t>Median HH Income</a:t>
            </a:r>
          </a:p>
          <a:p>
            <a:pPr algn="ctr"/>
            <a:r>
              <a:rPr lang="en-US" dirty="0" smtClean="0"/>
              <a:t>$46,562</a:t>
            </a:r>
            <a:endParaRPr lang="en-US" dirty="0"/>
          </a:p>
        </p:txBody>
      </p:sp>
      <p:sp>
        <p:nvSpPr>
          <p:cNvPr id="2" name="Title 1"/>
          <p:cNvSpPr>
            <a:spLocks noGrp="1"/>
          </p:cNvSpPr>
          <p:nvPr>
            <p:ph type="title"/>
          </p:nvPr>
        </p:nvSpPr>
        <p:spPr/>
        <p:txBody>
          <a:bodyPr/>
          <a:lstStyle/>
          <a:p>
            <a:r>
              <a:rPr lang="en-US" dirty="0" smtClean="0"/>
              <a:t>Economic Vitality</a:t>
            </a:r>
            <a:endParaRPr lang="en-US" dirty="0"/>
          </a:p>
        </p:txBody>
      </p:sp>
      <p:sp>
        <p:nvSpPr>
          <p:cNvPr id="6" name="TextBox 5"/>
          <p:cNvSpPr txBox="1"/>
          <p:nvPr/>
        </p:nvSpPr>
        <p:spPr>
          <a:xfrm>
            <a:off x="0" y="1524000"/>
            <a:ext cx="9144000" cy="523220"/>
          </a:xfrm>
          <a:prstGeom prst="rect">
            <a:avLst/>
          </a:prstGeom>
          <a:noFill/>
        </p:spPr>
        <p:txBody>
          <a:bodyPr wrap="square" rtlCol="0">
            <a:spAutoFit/>
          </a:bodyPr>
          <a:lstStyle/>
          <a:p>
            <a:pPr algn="ctr"/>
            <a:r>
              <a:rPr lang="en-US" sz="2800" b="1" dirty="0" smtClean="0">
                <a:latin typeface="+mj-lt"/>
              </a:rPr>
              <a:t>Household (HH) Income Distribution</a:t>
            </a:r>
          </a:p>
        </p:txBody>
      </p:sp>
      <p:cxnSp>
        <p:nvCxnSpPr>
          <p:cNvPr id="7" name="Straight Connector 6"/>
          <p:cNvCxnSpPr/>
          <p:nvPr/>
        </p:nvCxnSpPr>
        <p:spPr>
          <a:xfrm>
            <a:off x="2438400" y="2057400"/>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36811" y="2514600"/>
            <a:ext cx="2005678" cy="923330"/>
          </a:xfrm>
          <a:prstGeom prst="rect">
            <a:avLst/>
          </a:prstGeom>
          <a:noFill/>
          <a:ln w="25400">
            <a:solidFill>
              <a:schemeClr val="tx2"/>
            </a:solidFill>
          </a:ln>
        </p:spPr>
        <p:txBody>
          <a:bodyPr wrap="none" rtlCol="0">
            <a:spAutoFit/>
          </a:bodyPr>
          <a:lstStyle/>
          <a:p>
            <a:pPr algn="ctr"/>
            <a:r>
              <a:rPr lang="en-US" b="1" dirty="0" smtClean="0"/>
              <a:t>San Diego County</a:t>
            </a:r>
          </a:p>
          <a:p>
            <a:pPr algn="ctr"/>
            <a:r>
              <a:rPr lang="en-US" b="1" dirty="0" smtClean="0"/>
              <a:t>Median HH Income</a:t>
            </a:r>
          </a:p>
          <a:p>
            <a:pPr algn="ctr"/>
            <a:r>
              <a:rPr lang="en-US" dirty="0" smtClean="0"/>
              <a:t>$73,969</a:t>
            </a:r>
            <a:endParaRPr lang="en-US" dirty="0"/>
          </a:p>
        </p:txBody>
      </p:sp>
    </p:spTree>
    <p:extLst>
      <p:ext uri="{BB962C8B-B14F-4D97-AF65-F5344CB8AC3E}">
        <p14:creationId xmlns:p14="http://schemas.microsoft.com/office/powerpoint/2010/main" val="701898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Vitality</a:t>
            </a:r>
            <a:endParaRPr lang="en-US" dirty="0"/>
          </a:p>
        </p:txBody>
      </p:sp>
      <p:sp>
        <p:nvSpPr>
          <p:cNvPr id="5" name="TextBox 4"/>
          <p:cNvSpPr txBox="1"/>
          <p:nvPr/>
        </p:nvSpPr>
        <p:spPr>
          <a:xfrm>
            <a:off x="0" y="1524000"/>
            <a:ext cx="9144000" cy="523220"/>
          </a:xfrm>
          <a:prstGeom prst="rect">
            <a:avLst/>
          </a:prstGeom>
          <a:noFill/>
        </p:spPr>
        <p:txBody>
          <a:bodyPr wrap="square" rtlCol="0">
            <a:spAutoFit/>
          </a:bodyPr>
          <a:lstStyle/>
          <a:p>
            <a:pPr algn="ctr"/>
            <a:r>
              <a:rPr lang="en-US" sz="2800" b="1" dirty="0" smtClean="0">
                <a:latin typeface="+mj-lt"/>
              </a:rPr>
              <a:t>Household Income and Benefits</a:t>
            </a:r>
          </a:p>
        </p:txBody>
      </p:sp>
      <p:cxnSp>
        <p:nvCxnSpPr>
          <p:cNvPr id="6" name="Straight Connector 5"/>
          <p:cNvCxnSpPr/>
          <p:nvPr/>
        </p:nvCxnSpPr>
        <p:spPr>
          <a:xfrm>
            <a:off x="2438400" y="2057400"/>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aphicFrame>
        <p:nvGraphicFramePr>
          <p:cNvPr id="7" name="Chart 6"/>
          <p:cNvGraphicFramePr>
            <a:graphicFrameLocks/>
          </p:cNvGraphicFramePr>
          <p:nvPr>
            <p:extLst>
              <p:ext uri="{D42A27DB-BD31-4B8C-83A1-F6EECF244321}">
                <p14:modId xmlns:p14="http://schemas.microsoft.com/office/powerpoint/2010/main" val="925197695"/>
              </p:ext>
            </p:extLst>
          </p:nvPr>
        </p:nvGraphicFramePr>
        <p:xfrm>
          <a:off x="304800" y="2209800"/>
          <a:ext cx="85344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7438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593263660"/>
              </p:ext>
            </p:extLst>
          </p:nvPr>
        </p:nvGraphicFramePr>
        <p:xfrm>
          <a:off x="76200" y="2051150"/>
          <a:ext cx="4572000" cy="44258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4107168484"/>
              </p:ext>
            </p:extLst>
          </p:nvPr>
        </p:nvGraphicFramePr>
        <p:xfrm>
          <a:off x="4648200" y="2020907"/>
          <a:ext cx="4191000" cy="445609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dirty="0" smtClean="0"/>
              <a:t>Economic Vitality</a:t>
            </a:r>
            <a:endParaRPr lang="en-US" dirty="0"/>
          </a:p>
        </p:txBody>
      </p:sp>
      <p:sp>
        <p:nvSpPr>
          <p:cNvPr id="6" name="TextBox 5"/>
          <p:cNvSpPr txBox="1"/>
          <p:nvPr/>
        </p:nvSpPr>
        <p:spPr>
          <a:xfrm>
            <a:off x="228600" y="1524000"/>
            <a:ext cx="8839200" cy="523220"/>
          </a:xfrm>
          <a:prstGeom prst="rect">
            <a:avLst/>
          </a:prstGeom>
          <a:noFill/>
        </p:spPr>
        <p:txBody>
          <a:bodyPr wrap="square" rtlCol="0">
            <a:spAutoFit/>
          </a:bodyPr>
          <a:lstStyle/>
          <a:p>
            <a:pPr algn="ctr">
              <a:defRPr sz="2160" b="1" i="0" u="none" strike="noStrike" kern="1200" baseline="0">
                <a:solidFill>
                  <a:prstClr val="black"/>
                </a:solidFill>
                <a:latin typeface="+mn-lt"/>
                <a:ea typeface="+mn-ea"/>
                <a:cs typeface="+mn-cs"/>
              </a:defRPr>
            </a:pPr>
            <a:r>
              <a:rPr lang="en-US" sz="2800" dirty="0" smtClean="0"/>
              <a:t>Households (HH) with Public Assistance</a:t>
            </a:r>
            <a:endParaRPr lang="en-US" sz="2800" dirty="0"/>
          </a:p>
        </p:txBody>
      </p:sp>
      <p:cxnSp>
        <p:nvCxnSpPr>
          <p:cNvPr id="7" name="Straight Connector 6"/>
          <p:cNvCxnSpPr/>
          <p:nvPr/>
        </p:nvCxnSpPr>
        <p:spPr>
          <a:xfrm>
            <a:off x="2438400" y="2020906"/>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48200" y="2020907"/>
            <a:ext cx="0" cy="3160693"/>
          </a:xfrm>
          <a:prstGeom prst="line">
            <a:avLst/>
          </a:prstGeom>
          <a:ln w="44450">
            <a:gradFill flip="none" rotWithShape="1">
              <a:gsLst>
                <a:gs pos="0">
                  <a:schemeClr val="tx2"/>
                </a:gs>
                <a:gs pos="39999">
                  <a:schemeClr val="accent1"/>
                </a:gs>
                <a:gs pos="70000">
                  <a:schemeClr val="accent1">
                    <a:lumMod val="40000"/>
                    <a:lumOff val="60000"/>
                    <a:alpha val="56000"/>
                  </a:schemeClr>
                </a:gs>
                <a:gs pos="100000">
                  <a:schemeClr val="accent1">
                    <a:lumMod val="20000"/>
                    <a:lumOff val="80000"/>
                  </a:schemeClr>
                </a:gs>
              </a:gsLst>
              <a:lin ang="5400000" scaled="0"/>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156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Vitality</a:t>
            </a:r>
            <a:endParaRPr lang="en-US" dirty="0"/>
          </a:p>
        </p:txBody>
      </p:sp>
      <p:sp>
        <p:nvSpPr>
          <p:cNvPr id="6" name="TextBox 5"/>
          <p:cNvSpPr txBox="1"/>
          <p:nvPr/>
        </p:nvSpPr>
        <p:spPr>
          <a:xfrm>
            <a:off x="0" y="1524000"/>
            <a:ext cx="9144000" cy="523220"/>
          </a:xfrm>
          <a:prstGeom prst="rect">
            <a:avLst/>
          </a:prstGeom>
          <a:noFill/>
        </p:spPr>
        <p:txBody>
          <a:bodyPr wrap="square" rtlCol="0">
            <a:spAutoFit/>
          </a:bodyPr>
          <a:lstStyle/>
          <a:p>
            <a:pPr algn="ctr"/>
            <a:r>
              <a:rPr lang="en-US" sz="2800" b="1" dirty="0" smtClean="0">
                <a:latin typeface="+mj-lt"/>
              </a:rPr>
              <a:t>Median Earnings by Educational Attainment</a:t>
            </a:r>
          </a:p>
        </p:txBody>
      </p:sp>
      <p:cxnSp>
        <p:nvCxnSpPr>
          <p:cNvPr id="7" name="Straight Connector 6"/>
          <p:cNvCxnSpPr/>
          <p:nvPr/>
        </p:nvCxnSpPr>
        <p:spPr>
          <a:xfrm>
            <a:off x="2438400" y="2057400"/>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34749" y="2514600"/>
            <a:ext cx="1793120" cy="923330"/>
          </a:xfrm>
          <a:prstGeom prst="rect">
            <a:avLst/>
          </a:prstGeom>
          <a:noFill/>
          <a:ln w="25400">
            <a:solidFill>
              <a:schemeClr val="accent1"/>
            </a:solidFill>
          </a:ln>
        </p:spPr>
        <p:txBody>
          <a:bodyPr wrap="none" rtlCol="0">
            <a:spAutoFit/>
          </a:bodyPr>
          <a:lstStyle/>
          <a:p>
            <a:pPr algn="ctr"/>
            <a:r>
              <a:rPr lang="en-US" b="1" dirty="0" smtClean="0"/>
              <a:t>Diamond District</a:t>
            </a:r>
          </a:p>
          <a:p>
            <a:pPr algn="ctr"/>
            <a:r>
              <a:rPr lang="en-US" b="1" dirty="0" smtClean="0"/>
              <a:t>Median Earnings</a:t>
            </a:r>
          </a:p>
          <a:p>
            <a:pPr algn="ctr"/>
            <a:r>
              <a:rPr lang="en-US" dirty="0"/>
              <a:t>$</a:t>
            </a:r>
            <a:r>
              <a:rPr lang="en-US" dirty="0" smtClean="0"/>
              <a:t>25,252</a:t>
            </a:r>
            <a:endParaRPr lang="en-US" dirty="0"/>
          </a:p>
        </p:txBody>
      </p:sp>
      <p:sp>
        <p:nvSpPr>
          <p:cNvPr id="9" name="TextBox 8"/>
          <p:cNvSpPr txBox="1"/>
          <p:nvPr/>
        </p:nvSpPr>
        <p:spPr>
          <a:xfrm>
            <a:off x="7086600" y="2514600"/>
            <a:ext cx="1906099" cy="923330"/>
          </a:xfrm>
          <a:prstGeom prst="rect">
            <a:avLst/>
          </a:prstGeom>
          <a:noFill/>
          <a:ln w="25400">
            <a:solidFill>
              <a:schemeClr val="tx2"/>
            </a:solidFill>
          </a:ln>
        </p:spPr>
        <p:txBody>
          <a:bodyPr wrap="none" rtlCol="0">
            <a:spAutoFit/>
          </a:bodyPr>
          <a:lstStyle/>
          <a:p>
            <a:pPr algn="ctr"/>
            <a:r>
              <a:rPr lang="en-US" b="1" dirty="0" smtClean="0"/>
              <a:t>San Diego County</a:t>
            </a:r>
          </a:p>
          <a:p>
            <a:pPr algn="ctr"/>
            <a:r>
              <a:rPr lang="en-US" b="1" dirty="0" smtClean="0"/>
              <a:t>Median Earnings</a:t>
            </a:r>
          </a:p>
          <a:p>
            <a:pPr algn="ctr"/>
            <a:r>
              <a:rPr lang="en-US" dirty="0"/>
              <a:t>$</a:t>
            </a:r>
            <a:r>
              <a:rPr lang="en-US" dirty="0" smtClean="0"/>
              <a:t>39,572</a:t>
            </a:r>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1131907649"/>
              </p:ext>
            </p:extLst>
          </p:nvPr>
        </p:nvGraphicFramePr>
        <p:xfrm>
          <a:off x="543046" y="3200400"/>
          <a:ext cx="8057907"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1991380"/>
            <a:ext cx="9144000" cy="461665"/>
          </a:xfrm>
          <a:prstGeom prst="rect">
            <a:avLst/>
          </a:prstGeom>
          <a:noFill/>
        </p:spPr>
        <p:txBody>
          <a:bodyPr wrap="square" rtlCol="0">
            <a:spAutoFit/>
          </a:bodyPr>
          <a:lstStyle/>
          <a:p>
            <a:pPr algn="ctr"/>
            <a:r>
              <a:rPr lang="en-US" sz="2400" dirty="0">
                <a:latin typeface="+mj-lt"/>
              </a:rPr>
              <a:t>Population 25 years and over with earnings</a:t>
            </a:r>
            <a:endParaRPr lang="en-US" sz="2400" dirty="0" smtClean="0">
              <a:latin typeface="+mj-lt"/>
            </a:endParaRPr>
          </a:p>
        </p:txBody>
      </p:sp>
    </p:spTree>
    <p:extLst>
      <p:ext uri="{BB962C8B-B14F-4D97-AF65-F5344CB8AC3E}">
        <p14:creationId xmlns:p14="http://schemas.microsoft.com/office/powerpoint/2010/main" val="1410262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Vitality</a:t>
            </a:r>
            <a:endParaRPr lang="en-US" dirty="0"/>
          </a:p>
        </p:txBody>
      </p:sp>
      <p:sp>
        <p:nvSpPr>
          <p:cNvPr id="6" name="TextBox 5"/>
          <p:cNvSpPr txBox="1"/>
          <p:nvPr/>
        </p:nvSpPr>
        <p:spPr>
          <a:xfrm>
            <a:off x="0" y="1408093"/>
            <a:ext cx="9144000" cy="954107"/>
          </a:xfrm>
          <a:prstGeom prst="rect">
            <a:avLst/>
          </a:prstGeom>
          <a:noFill/>
        </p:spPr>
        <p:txBody>
          <a:bodyPr wrap="square" rtlCol="0">
            <a:spAutoFit/>
          </a:bodyPr>
          <a:lstStyle/>
          <a:p>
            <a:pPr algn="ctr"/>
            <a:r>
              <a:rPr lang="en-US" sz="2800" b="1" dirty="0" smtClean="0">
                <a:latin typeface="+mj-lt"/>
              </a:rPr>
              <a:t>Percentage of Population Living at Poverty </a:t>
            </a:r>
            <a:br>
              <a:rPr lang="en-US" sz="2800" b="1" dirty="0" smtClean="0">
                <a:latin typeface="+mj-lt"/>
              </a:rPr>
            </a:br>
            <a:r>
              <a:rPr lang="en-US" sz="2800" b="1" dirty="0" smtClean="0">
                <a:latin typeface="+mj-lt"/>
              </a:rPr>
              <a:t>(using Federal Definition)</a:t>
            </a:r>
          </a:p>
        </p:txBody>
      </p:sp>
      <p:cxnSp>
        <p:nvCxnSpPr>
          <p:cNvPr id="7" name="Straight Connector 6"/>
          <p:cNvCxnSpPr/>
          <p:nvPr/>
        </p:nvCxnSpPr>
        <p:spPr>
          <a:xfrm>
            <a:off x="2438400" y="2362200"/>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1317628630"/>
              </p:ext>
            </p:extLst>
          </p:nvPr>
        </p:nvGraphicFramePr>
        <p:xfrm>
          <a:off x="381000" y="2514600"/>
          <a:ext cx="4191000" cy="40386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4648200" y="2401907"/>
            <a:ext cx="0" cy="3160693"/>
          </a:xfrm>
          <a:prstGeom prst="line">
            <a:avLst/>
          </a:prstGeom>
          <a:ln w="44450">
            <a:gradFill flip="none" rotWithShape="1">
              <a:gsLst>
                <a:gs pos="0">
                  <a:schemeClr val="tx2"/>
                </a:gs>
                <a:gs pos="39999">
                  <a:schemeClr val="accent1"/>
                </a:gs>
                <a:gs pos="70000">
                  <a:schemeClr val="accent1">
                    <a:lumMod val="40000"/>
                    <a:lumOff val="60000"/>
                    <a:alpha val="56000"/>
                  </a:schemeClr>
                </a:gs>
                <a:gs pos="100000">
                  <a:schemeClr val="accent1">
                    <a:lumMod val="20000"/>
                    <a:lumOff val="80000"/>
                  </a:schemeClr>
                </a:gs>
              </a:gsLst>
              <a:lin ang="5400000" scaled="0"/>
              <a:tileRect/>
            </a:gradFill>
          </a:ln>
        </p:spPr>
        <p:style>
          <a:lnRef idx="1">
            <a:schemeClr val="accent1"/>
          </a:lnRef>
          <a:fillRef idx="0">
            <a:schemeClr val="accent1"/>
          </a:fillRef>
          <a:effectRef idx="0">
            <a:schemeClr val="accent1"/>
          </a:effectRef>
          <a:fontRef idx="minor">
            <a:schemeClr val="tx1"/>
          </a:fontRef>
        </p:style>
      </p:cxnSp>
      <p:graphicFrame>
        <p:nvGraphicFramePr>
          <p:cNvPr id="11" name="Chart 10"/>
          <p:cNvGraphicFramePr>
            <a:graphicFrameLocks/>
          </p:cNvGraphicFramePr>
          <p:nvPr>
            <p:extLst>
              <p:ext uri="{D42A27DB-BD31-4B8C-83A1-F6EECF244321}">
                <p14:modId xmlns:p14="http://schemas.microsoft.com/office/powerpoint/2010/main" val="2352080750"/>
              </p:ext>
            </p:extLst>
          </p:nvPr>
        </p:nvGraphicFramePr>
        <p:xfrm>
          <a:off x="4648200" y="2428488"/>
          <a:ext cx="4495800" cy="41247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06580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5867400"/>
            <a:ext cx="6019800" cy="646331"/>
          </a:xfrm>
          <a:prstGeom prst="rect">
            <a:avLst/>
          </a:prstGeom>
          <a:noFill/>
        </p:spPr>
        <p:txBody>
          <a:bodyPr wrap="square" rtlCol="0">
            <a:spAutoFit/>
          </a:bodyPr>
          <a:lstStyle/>
          <a:p>
            <a:r>
              <a:rPr lang="en-US" i="1" baseline="30000" dirty="0"/>
              <a:t>This research was funded in part by the Annie E. Casey Foundation. We thank them for their </a:t>
            </a:r>
            <a:r>
              <a:rPr lang="en-US" i="1" baseline="30000" dirty="0" smtClean="0"/>
              <a:t/>
            </a:r>
            <a:br>
              <a:rPr lang="en-US" i="1" baseline="30000" dirty="0" smtClean="0"/>
            </a:br>
            <a:r>
              <a:rPr lang="en-US" i="1" baseline="30000" dirty="0" smtClean="0"/>
              <a:t>support </a:t>
            </a:r>
            <a:r>
              <a:rPr lang="en-US" i="1" baseline="30000" dirty="0"/>
              <a:t>but acknowledge that the findings and conclusions presented in this report are those </a:t>
            </a:r>
            <a:r>
              <a:rPr lang="en-US" i="1" baseline="30000" dirty="0" smtClean="0"/>
              <a:t/>
            </a:r>
            <a:br>
              <a:rPr lang="en-US" i="1" baseline="30000" dirty="0" smtClean="0"/>
            </a:br>
            <a:r>
              <a:rPr lang="en-US" i="1" baseline="30000" dirty="0" smtClean="0"/>
              <a:t>of </a:t>
            </a:r>
            <a:r>
              <a:rPr lang="en-US" i="1" baseline="30000" dirty="0"/>
              <a:t>the author(s) alone, </a:t>
            </a:r>
            <a:r>
              <a:rPr lang="en-US" i="1" baseline="30000" dirty="0" smtClean="0"/>
              <a:t>and </a:t>
            </a:r>
            <a:r>
              <a:rPr lang="en-US" i="1" baseline="30000" dirty="0"/>
              <a:t>do not necessarily reflect the opinions of the Foundation</a:t>
            </a:r>
            <a:r>
              <a:rPr lang="en-US" i="1" baseline="30000" dirty="0" smtClean="0"/>
              <a:t>.</a:t>
            </a:r>
            <a:endParaRPr lang="en-US" i="1" baseline="30000" dirty="0"/>
          </a:p>
        </p:txBody>
      </p:sp>
      <p:sp>
        <p:nvSpPr>
          <p:cNvPr id="5" name="Rectangle 4"/>
          <p:cNvSpPr/>
          <p:nvPr/>
        </p:nvSpPr>
        <p:spPr>
          <a:xfrm>
            <a:off x="2286000" y="5334000"/>
            <a:ext cx="6858000" cy="3810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0" y="5334000"/>
            <a:ext cx="2209800" cy="381000"/>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4424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Vitality</a:t>
            </a:r>
            <a:endParaRPr lang="en-US" dirty="0"/>
          </a:p>
        </p:txBody>
      </p:sp>
      <p:sp>
        <p:nvSpPr>
          <p:cNvPr id="6" name="TextBox 5"/>
          <p:cNvSpPr txBox="1"/>
          <p:nvPr/>
        </p:nvSpPr>
        <p:spPr>
          <a:xfrm>
            <a:off x="0" y="1408093"/>
            <a:ext cx="9144000" cy="1384995"/>
          </a:xfrm>
          <a:prstGeom prst="rect">
            <a:avLst/>
          </a:prstGeom>
          <a:noFill/>
        </p:spPr>
        <p:txBody>
          <a:bodyPr wrap="square" rtlCol="0">
            <a:spAutoFit/>
          </a:bodyPr>
          <a:lstStyle/>
          <a:p>
            <a:pPr algn="ctr"/>
            <a:r>
              <a:rPr lang="en-US" sz="2800" b="1" dirty="0" smtClean="0">
                <a:latin typeface="+mj-lt"/>
              </a:rPr>
              <a:t>Percentage of Population Earning Less than </a:t>
            </a:r>
            <a:br>
              <a:rPr lang="en-US" sz="2800" b="1" dirty="0" smtClean="0">
                <a:latin typeface="+mj-lt"/>
              </a:rPr>
            </a:br>
            <a:r>
              <a:rPr lang="en-US" sz="2800" b="1" dirty="0" smtClean="0">
                <a:latin typeface="+mj-lt"/>
              </a:rPr>
              <a:t>Self-Sufficiency Standard </a:t>
            </a:r>
            <a:br>
              <a:rPr lang="en-US" sz="2800" b="1" dirty="0" smtClean="0">
                <a:latin typeface="+mj-lt"/>
              </a:rPr>
            </a:br>
            <a:endParaRPr lang="en-US" sz="2800" b="1" dirty="0" smtClean="0">
              <a:latin typeface="+mj-lt"/>
            </a:endParaRPr>
          </a:p>
        </p:txBody>
      </p:sp>
      <p:cxnSp>
        <p:nvCxnSpPr>
          <p:cNvPr id="7" name="Straight Connector 6"/>
          <p:cNvCxnSpPr/>
          <p:nvPr/>
        </p:nvCxnSpPr>
        <p:spPr>
          <a:xfrm>
            <a:off x="2438400" y="2362200"/>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73895" y="4482643"/>
            <a:ext cx="4495800" cy="1384995"/>
          </a:xfrm>
          <a:prstGeom prst="rect">
            <a:avLst/>
          </a:prstGeom>
          <a:noFill/>
        </p:spPr>
        <p:txBody>
          <a:bodyPr wrap="square" rtlCol="0">
            <a:spAutoFit/>
          </a:bodyPr>
          <a:lstStyle/>
          <a:p>
            <a:pPr algn="ctr"/>
            <a:r>
              <a:rPr lang="en-US" sz="2800" dirty="0" smtClean="0">
                <a:latin typeface="+mj-lt"/>
              </a:rPr>
              <a:t>Self-Sufficiency Standard:</a:t>
            </a:r>
          </a:p>
          <a:p>
            <a:pPr algn="ctr"/>
            <a:r>
              <a:rPr lang="en-US" sz="2800" dirty="0" smtClean="0">
                <a:latin typeface="+mj-lt"/>
              </a:rPr>
              <a:t>$53,580 for a family with 1 adult + 1 preschooler</a:t>
            </a:r>
          </a:p>
        </p:txBody>
      </p:sp>
      <p:sp>
        <p:nvSpPr>
          <p:cNvPr id="12" name="TextBox 11"/>
          <p:cNvSpPr txBox="1"/>
          <p:nvPr/>
        </p:nvSpPr>
        <p:spPr>
          <a:xfrm>
            <a:off x="457200" y="4267200"/>
            <a:ext cx="4495800" cy="1815882"/>
          </a:xfrm>
          <a:prstGeom prst="rect">
            <a:avLst/>
          </a:prstGeom>
          <a:noFill/>
        </p:spPr>
        <p:txBody>
          <a:bodyPr wrap="square" rtlCol="0">
            <a:spAutoFit/>
          </a:bodyPr>
          <a:lstStyle/>
          <a:p>
            <a:pPr algn="ctr"/>
            <a:r>
              <a:rPr lang="en-US" sz="2800" b="1" dirty="0" smtClean="0">
                <a:latin typeface="+mj-lt"/>
              </a:rPr>
              <a:t>Families</a:t>
            </a:r>
            <a:r>
              <a:rPr lang="en-US" sz="2800" b="1" baseline="30000" dirty="0" smtClean="0">
                <a:latin typeface="+mj-lt"/>
              </a:rPr>
              <a:t>**</a:t>
            </a:r>
            <a:r>
              <a:rPr lang="en-US" sz="2800" b="1" dirty="0" smtClean="0">
                <a:latin typeface="+mj-lt"/>
              </a:rPr>
              <a:t> earning less than $49,999</a:t>
            </a:r>
            <a:endParaRPr lang="en-US" sz="2800" b="1" baseline="30000" dirty="0" smtClean="0">
              <a:latin typeface="+mj-lt"/>
            </a:endParaRPr>
          </a:p>
          <a:p>
            <a:pPr algn="ctr"/>
            <a:r>
              <a:rPr lang="en-US" sz="2800" dirty="0" smtClean="0">
                <a:solidFill>
                  <a:schemeClr val="accent1"/>
                </a:solidFill>
                <a:latin typeface="+mj-lt"/>
              </a:rPr>
              <a:t>Diamond District:  55%</a:t>
            </a:r>
          </a:p>
          <a:p>
            <a:pPr algn="ctr"/>
            <a:r>
              <a:rPr lang="en-US" sz="2800" dirty="0" smtClean="0">
                <a:solidFill>
                  <a:schemeClr val="tx2"/>
                </a:solidFill>
                <a:latin typeface="+mj-lt"/>
              </a:rPr>
              <a:t>San Diego County:  40%</a:t>
            </a:r>
          </a:p>
        </p:txBody>
      </p:sp>
      <p:sp>
        <p:nvSpPr>
          <p:cNvPr id="13" name="TextBox 12"/>
          <p:cNvSpPr txBox="1"/>
          <p:nvPr/>
        </p:nvSpPr>
        <p:spPr>
          <a:xfrm>
            <a:off x="4750095" y="2577643"/>
            <a:ext cx="4495800" cy="954107"/>
          </a:xfrm>
          <a:prstGeom prst="rect">
            <a:avLst/>
          </a:prstGeom>
          <a:noFill/>
        </p:spPr>
        <p:txBody>
          <a:bodyPr wrap="square" rtlCol="0">
            <a:spAutoFit/>
          </a:bodyPr>
          <a:lstStyle/>
          <a:p>
            <a:pPr algn="ctr"/>
            <a:r>
              <a:rPr lang="en-US" sz="2800" dirty="0" smtClean="0">
                <a:latin typeface="+mj-lt"/>
              </a:rPr>
              <a:t>Self-Sufficiency Standard:</a:t>
            </a:r>
          </a:p>
          <a:p>
            <a:pPr algn="ctr"/>
            <a:r>
              <a:rPr lang="en-US" sz="2800" dirty="0" smtClean="0">
                <a:latin typeface="+mj-lt"/>
              </a:rPr>
              <a:t>$27,655 for 1 adult</a:t>
            </a:r>
          </a:p>
        </p:txBody>
      </p:sp>
      <p:sp>
        <p:nvSpPr>
          <p:cNvPr id="14" name="TextBox 13"/>
          <p:cNvSpPr txBox="1"/>
          <p:nvPr/>
        </p:nvSpPr>
        <p:spPr>
          <a:xfrm>
            <a:off x="533400" y="2362200"/>
            <a:ext cx="4495800" cy="1815882"/>
          </a:xfrm>
          <a:prstGeom prst="rect">
            <a:avLst/>
          </a:prstGeom>
          <a:noFill/>
        </p:spPr>
        <p:txBody>
          <a:bodyPr wrap="square" rtlCol="0">
            <a:spAutoFit/>
          </a:bodyPr>
          <a:lstStyle/>
          <a:p>
            <a:pPr algn="ctr"/>
            <a:r>
              <a:rPr lang="en-US" sz="2800" b="1" dirty="0" smtClean="0">
                <a:latin typeface="+mj-lt"/>
              </a:rPr>
              <a:t>Households</a:t>
            </a:r>
            <a:r>
              <a:rPr lang="en-US" sz="2800" b="1" baseline="30000" dirty="0" smtClean="0">
                <a:latin typeface="+mj-lt"/>
              </a:rPr>
              <a:t>*</a:t>
            </a:r>
            <a:r>
              <a:rPr lang="en-US" sz="2800" b="1" dirty="0" smtClean="0">
                <a:latin typeface="+mj-lt"/>
              </a:rPr>
              <a:t> earning less than $24,999</a:t>
            </a:r>
            <a:endParaRPr lang="en-US" sz="2800" b="1" baseline="30000" dirty="0" smtClean="0">
              <a:latin typeface="+mj-lt"/>
            </a:endParaRPr>
          </a:p>
          <a:p>
            <a:pPr algn="ctr"/>
            <a:r>
              <a:rPr lang="en-US" sz="2800" dirty="0" smtClean="0">
                <a:solidFill>
                  <a:schemeClr val="accent1"/>
                </a:solidFill>
                <a:latin typeface="+mj-lt"/>
              </a:rPr>
              <a:t>Diamond District:  29%</a:t>
            </a:r>
          </a:p>
          <a:p>
            <a:pPr algn="ctr"/>
            <a:r>
              <a:rPr lang="en-US" sz="2800" dirty="0" smtClean="0">
                <a:solidFill>
                  <a:schemeClr val="tx2"/>
                </a:solidFill>
                <a:latin typeface="+mj-lt"/>
              </a:rPr>
              <a:t>San Diego County:  19%</a:t>
            </a:r>
          </a:p>
        </p:txBody>
      </p:sp>
      <p:sp>
        <p:nvSpPr>
          <p:cNvPr id="16" name="TextBox 15"/>
          <p:cNvSpPr txBox="1"/>
          <p:nvPr/>
        </p:nvSpPr>
        <p:spPr>
          <a:xfrm>
            <a:off x="381000" y="6172200"/>
            <a:ext cx="5943600" cy="461665"/>
          </a:xfrm>
          <a:prstGeom prst="rect">
            <a:avLst/>
          </a:prstGeom>
          <a:noFill/>
        </p:spPr>
        <p:txBody>
          <a:bodyPr wrap="square" rtlCol="0">
            <a:spAutoFit/>
          </a:bodyPr>
          <a:lstStyle/>
          <a:p>
            <a:r>
              <a:rPr lang="en-US" sz="1200" i="1" dirty="0" smtClean="0">
                <a:latin typeface="+mj-lt"/>
              </a:rPr>
              <a:t>*  Households may include multiple adults</a:t>
            </a:r>
          </a:p>
          <a:p>
            <a:r>
              <a:rPr lang="en-US" sz="1200" i="1" dirty="0" smtClean="0">
                <a:latin typeface="+mj-lt"/>
              </a:rPr>
              <a:t>** Family defined as blood relative, marriage (may or may not include child(</a:t>
            </a:r>
            <a:r>
              <a:rPr lang="en-US" sz="1200" i="1" dirty="0" err="1" smtClean="0">
                <a:latin typeface="+mj-lt"/>
              </a:rPr>
              <a:t>ren</a:t>
            </a:r>
            <a:r>
              <a:rPr lang="en-US" sz="1200" i="1" dirty="0" smtClean="0">
                <a:latin typeface="+mj-lt"/>
              </a:rPr>
              <a:t>))</a:t>
            </a:r>
          </a:p>
        </p:txBody>
      </p:sp>
    </p:spTree>
    <p:extLst>
      <p:ext uri="{BB962C8B-B14F-4D97-AF65-F5344CB8AC3E}">
        <p14:creationId xmlns:p14="http://schemas.microsoft.com/office/powerpoint/2010/main" val="3136670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Vitality</a:t>
            </a:r>
            <a:endParaRPr lang="en-US" dirty="0"/>
          </a:p>
        </p:txBody>
      </p:sp>
      <p:sp>
        <p:nvSpPr>
          <p:cNvPr id="6" name="TextBox 5"/>
          <p:cNvSpPr txBox="1"/>
          <p:nvPr/>
        </p:nvSpPr>
        <p:spPr>
          <a:xfrm>
            <a:off x="0" y="1524000"/>
            <a:ext cx="9144000" cy="523220"/>
          </a:xfrm>
          <a:prstGeom prst="rect">
            <a:avLst/>
          </a:prstGeom>
          <a:noFill/>
        </p:spPr>
        <p:txBody>
          <a:bodyPr wrap="square" rtlCol="0">
            <a:spAutoFit/>
          </a:bodyPr>
          <a:lstStyle/>
          <a:p>
            <a:pPr algn="ctr"/>
            <a:r>
              <a:rPr lang="en-US" sz="2800" b="1" dirty="0" smtClean="0">
                <a:latin typeface="+mj-lt"/>
              </a:rPr>
              <a:t>Income to Poverty Ratio in Households</a:t>
            </a:r>
          </a:p>
        </p:txBody>
      </p:sp>
      <p:cxnSp>
        <p:nvCxnSpPr>
          <p:cNvPr id="7" name="Straight Connector 6"/>
          <p:cNvCxnSpPr/>
          <p:nvPr/>
        </p:nvCxnSpPr>
        <p:spPr>
          <a:xfrm>
            <a:off x="2438400" y="2057400"/>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aphicFrame>
        <p:nvGraphicFramePr>
          <p:cNvPr id="12" name="Chart 11"/>
          <p:cNvGraphicFramePr>
            <a:graphicFrameLocks/>
          </p:cNvGraphicFramePr>
          <p:nvPr>
            <p:extLst>
              <p:ext uri="{D42A27DB-BD31-4B8C-83A1-F6EECF244321}">
                <p14:modId xmlns:p14="http://schemas.microsoft.com/office/powerpoint/2010/main" val="1156968168"/>
              </p:ext>
            </p:extLst>
          </p:nvPr>
        </p:nvGraphicFramePr>
        <p:xfrm>
          <a:off x="152400" y="2047220"/>
          <a:ext cx="8763000" cy="43535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10477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Vitality</a:t>
            </a:r>
            <a:endParaRPr lang="en-US" dirty="0"/>
          </a:p>
        </p:txBody>
      </p:sp>
      <p:sp>
        <p:nvSpPr>
          <p:cNvPr id="6" name="TextBox 5"/>
          <p:cNvSpPr txBox="1"/>
          <p:nvPr/>
        </p:nvSpPr>
        <p:spPr>
          <a:xfrm>
            <a:off x="0" y="1524000"/>
            <a:ext cx="9144000" cy="523220"/>
          </a:xfrm>
          <a:prstGeom prst="rect">
            <a:avLst/>
          </a:prstGeom>
          <a:noFill/>
        </p:spPr>
        <p:txBody>
          <a:bodyPr wrap="square" rtlCol="0">
            <a:spAutoFit/>
          </a:bodyPr>
          <a:lstStyle/>
          <a:p>
            <a:pPr algn="ctr"/>
            <a:r>
              <a:rPr lang="en-US" sz="2800" b="1" dirty="0" smtClean="0">
                <a:latin typeface="+mj-lt"/>
              </a:rPr>
              <a:t>Labor Force Status of Civilian Non-institutionalized</a:t>
            </a:r>
          </a:p>
        </p:txBody>
      </p:sp>
      <p:cxnSp>
        <p:nvCxnSpPr>
          <p:cNvPr id="7" name="Straight Connector 6"/>
          <p:cNvCxnSpPr/>
          <p:nvPr/>
        </p:nvCxnSpPr>
        <p:spPr>
          <a:xfrm>
            <a:off x="2438400" y="2057400"/>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3789845927"/>
              </p:ext>
            </p:extLst>
          </p:nvPr>
        </p:nvGraphicFramePr>
        <p:xfrm>
          <a:off x="457200" y="2057400"/>
          <a:ext cx="81534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0" y="1991380"/>
            <a:ext cx="9144000" cy="461665"/>
          </a:xfrm>
          <a:prstGeom prst="rect">
            <a:avLst/>
          </a:prstGeom>
          <a:noFill/>
        </p:spPr>
        <p:txBody>
          <a:bodyPr wrap="square" rtlCol="0">
            <a:spAutoFit/>
          </a:bodyPr>
          <a:lstStyle/>
          <a:p>
            <a:pPr algn="ctr"/>
            <a:r>
              <a:rPr lang="en-US" sz="2400" dirty="0">
                <a:latin typeface="+mj-lt"/>
              </a:rPr>
              <a:t>Population </a:t>
            </a:r>
            <a:r>
              <a:rPr lang="en-US" sz="2400" dirty="0" smtClean="0">
                <a:latin typeface="+mj-lt"/>
              </a:rPr>
              <a:t>18-64 years</a:t>
            </a:r>
          </a:p>
        </p:txBody>
      </p:sp>
    </p:spTree>
    <p:extLst>
      <p:ext uri="{BB962C8B-B14F-4D97-AF65-F5344CB8AC3E}">
        <p14:creationId xmlns:p14="http://schemas.microsoft.com/office/powerpoint/2010/main" val="18135031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Vitality</a:t>
            </a:r>
            <a:endParaRPr lang="en-US" dirty="0"/>
          </a:p>
        </p:txBody>
      </p:sp>
      <p:sp>
        <p:nvSpPr>
          <p:cNvPr id="6" name="TextBox 5"/>
          <p:cNvSpPr txBox="1"/>
          <p:nvPr/>
        </p:nvSpPr>
        <p:spPr>
          <a:xfrm>
            <a:off x="0" y="1447800"/>
            <a:ext cx="9144000" cy="523220"/>
          </a:xfrm>
          <a:prstGeom prst="rect">
            <a:avLst/>
          </a:prstGeom>
          <a:noFill/>
        </p:spPr>
        <p:txBody>
          <a:bodyPr wrap="square" rtlCol="0">
            <a:spAutoFit/>
          </a:bodyPr>
          <a:lstStyle/>
          <a:p>
            <a:pPr algn="ctr">
              <a:defRPr sz="2160" b="1" i="0" u="none" strike="noStrike" kern="1200" baseline="0">
                <a:solidFill>
                  <a:prstClr val="black"/>
                </a:solidFill>
                <a:latin typeface="+mn-lt"/>
                <a:ea typeface="+mn-ea"/>
                <a:cs typeface="+mn-cs"/>
              </a:defRPr>
            </a:pPr>
            <a:r>
              <a:rPr lang="en-US" sz="2800" dirty="0" smtClean="0"/>
              <a:t>Housing Occupancy</a:t>
            </a: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4500" y="3048000"/>
            <a:ext cx="2562900" cy="2133600"/>
          </a:xfrm>
          <a:prstGeom prst="rect">
            <a:avLst/>
          </a:prstGeom>
        </p:spPr>
      </p:pic>
      <p:cxnSp>
        <p:nvCxnSpPr>
          <p:cNvPr id="12" name="Straight Connector 11"/>
          <p:cNvCxnSpPr/>
          <p:nvPr/>
        </p:nvCxnSpPr>
        <p:spPr>
          <a:xfrm>
            <a:off x="2438400" y="2057400"/>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aphicFrame>
        <p:nvGraphicFramePr>
          <p:cNvPr id="22" name="Chart 21"/>
          <p:cNvGraphicFramePr>
            <a:graphicFrameLocks/>
          </p:cNvGraphicFramePr>
          <p:nvPr>
            <p:extLst>
              <p:ext uri="{D42A27DB-BD31-4B8C-83A1-F6EECF244321}">
                <p14:modId xmlns:p14="http://schemas.microsoft.com/office/powerpoint/2010/main" val="3618490312"/>
              </p:ext>
            </p:extLst>
          </p:nvPr>
        </p:nvGraphicFramePr>
        <p:xfrm>
          <a:off x="5369968" y="2133600"/>
          <a:ext cx="3743325" cy="4343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p:cNvGraphicFramePr>
            <a:graphicFrameLocks/>
          </p:cNvGraphicFramePr>
          <p:nvPr>
            <p:extLst>
              <p:ext uri="{D42A27DB-BD31-4B8C-83A1-F6EECF244321}">
                <p14:modId xmlns:p14="http://schemas.microsoft.com/office/powerpoint/2010/main" val="1011912891"/>
              </p:ext>
            </p:extLst>
          </p:nvPr>
        </p:nvGraphicFramePr>
        <p:xfrm>
          <a:off x="12510" y="2133600"/>
          <a:ext cx="3405951" cy="4343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45785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Vitality</a:t>
            </a:r>
            <a:endParaRPr lang="en-US" dirty="0"/>
          </a:p>
        </p:txBody>
      </p:sp>
      <p:sp>
        <p:nvSpPr>
          <p:cNvPr id="6" name="TextBox 5"/>
          <p:cNvSpPr txBox="1"/>
          <p:nvPr/>
        </p:nvSpPr>
        <p:spPr>
          <a:xfrm>
            <a:off x="104100" y="1864255"/>
            <a:ext cx="3962400" cy="954107"/>
          </a:xfrm>
          <a:prstGeom prst="rect">
            <a:avLst/>
          </a:prstGeom>
          <a:noFill/>
        </p:spPr>
        <p:txBody>
          <a:bodyPr wrap="square" rtlCol="0">
            <a:spAutoFit/>
          </a:bodyPr>
          <a:lstStyle/>
          <a:p>
            <a:pPr algn="ctr">
              <a:defRPr sz="2160" b="1" i="0" u="none" strike="noStrike" kern="1200" baseline="0">
                <a:solidFill>
                  <a:prstClr val="black"/>
                </a:solidFill>
                <a:latin typeface="+mn-lt"/>
                <a:ea typeface="+mn-ea"/>
                <a:cs typeface="+mn-cs"/>
              </a:defRPr>
            </a:pPr>
            <a:r>
              <a:rPr lang="en-US" sz="2800" dirty="0"/>
              <a:t>Median Value </a:t>
            </a:r>
            <a:r>
              <a:rPr lang="en-US" sz="2800" dirty="0" smtClean="0"/>
              <a:t/>
            </a:r>
            <a:br>
              <a:rPr lang="en-US" sz="2800" dirty="0" smtClean="0"/>
            </a:br>
            <a:r>
              <a:rPr lang="en-US" sz="2800" dirty="0" smtClean="0"/>
              <a:t>Homes</a:t>
            </a:r>
            <a:endParaRPr lang="en-US" sz="2800" dirty="0"/>
          </a:p>
        </p:txBody>
      </p:sp>
      <p:cxnSp>
        <p:nvCxnSpPr>
          <p:cNvPr id="7" name="Straight Connector 6"/>
          <p:cNvCxnSpPr/>
          <p:nvPr/>
        </p:nvCxnSpPr>
        <p:spPr>
          <a:xfrm>
            <a:off x="76200" y="2819399"/>
            <a:ext cx="37617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4500" y="3048000"/>
            <a:ext cx="2562900" cy="2133600"/>
          </a:xfrm>
          <a:prstGeom prst="rect">
            <a:avLst/>
          </a:prstGeom>
        </p:spPr>
      </p:pic>
      <p:sp>
        <p:nvSpPr>
          <p:cNvPr id="5" name="TextBox 4"/>
          <p:cNvSpPr txBox="1"/>
          <p:nvPr/>
        </p:nvSpPr>
        <p:spPr>
          <a:xfrm>
            <a:off x="381000" y="3200400"/>
            <a:ext cx="3023850" cy="738664"/>
          </a:xfrm>
          <a:prstGeom prst="rect">
            <a:avLst/>
          </a:prstGeom>
          <a:noFill/>
        </p:spPr>
        <p:txBody>
          <a:bodyPr wrap="square" rtlCol="0">
            <a:spAutoFit/>
          </a:bodyPr>
          <a:lstStyle/>
          <a:p>
            <a:pPr algn="ctr"/>
            <a:r>
              <a:rPr lang="en-US" sz="2400" b="1" dirty="0" smtClean="0"/>
              <a:t>Diamond District</a:t>
            </a:r>
          </a:p>
          <a:p>
            <a:pPr algn="ctr"/>
            <a:r>
              <a:rPr lang="en-US" dirty="0" smtClean="0"/>
              <a:t>$275,711</a:t>
            </a:r>
            <a:endParaRPr lang="en-US" dirty="0"/>
          </a:p>
        </p:txBody>
      </p:sp>
      <p:sp>
        <p:nvSpPr>
          <p:cNvPr id="14" name="TextBox 13"/>
          <p:cNvSpPr txBox="1"/>
          <p:nvPr/>
        </p:nvSpPr>
        <p:spPr>
          <a:xfrm>
            <a:off x="405150" y="4138136"/>
            <a:ext cx="3023850" cy="738664"/>
          </a:xfrm>
          <a:prstGeom prst="rect">
            <a:avLst/>
          </a:prstGeom>
          <a:noFill/>
        </p:spPr>
        <p:txBody>
          <a:bodyPr wrap="square" rtlCol="0">
            <a:spAutoFit/>
          </a:bodyPr>
          <a:lstStyle/>
          <a:p>
            <a:pPr algn="ctr"/>
            <a:r>
              <a:rPr lang="en-US" sz="2400" b="1" dirty="0" smtClean="0"/>
              <a:t>San Diego County</a:t>
            </a:r>
          </a:p>
          <a:p>
            <a:pPr algn="ctr"/>
            <a:r>
              <a:rPr lang="en-US" dirty="0"/>
              <a:t>$</a:t>
            </a:r>
            <a:r>
              <a:rPr lang="en-US" dirty="0" smtClean="0"/>
              <a:t>432,750</a:t>
            </a:r>
            <a:endParaRPr lang="en-US" dirty="0"/>
          </a:p>
        </p:txBody>
      </p:sp>
      <p:sp>
        <p:nvSpPr>
          <p:cNvPr id="15" name="TextBox 14"/>
          <p:cNvSpPr txBox="1"/>
          <p:nvPr/>
        </p:nvSpPr>
        <p:spPr>
          <a:xfrm>
            <a:off x="5209500" y="1864255"/>
            <a:ext cx="3962400" cy="954107"/>
          </a:xfrm>
          <a:prstGeom prst="rect">
            <a:avLst/>
          </a:prstGeom>
          <a:noFill/>
        </p:spPr>
        <p:txBody>
          <a:bodyPr wrap="square" rtlCol="0">
            <a:spAutoFit/>
          </a:bodyPr>
          <a:lstStyle/>
          <a:p>
            <a:pPr algn="ctr">
              <a:defRPr sz="2160" b="1" i="0" u="none" strike="noStrike" kern="1200" baseline="0">
                <a:solidFill>
                  <a:prstClr val="black"/>
                </a:solidFill>
                <a:latin typeface="+mn-lt"/>
                <a:ea typeface="+mn-ea"/>
                <a:cs typeface="+mn-cs"/>
              </a:defRPr>
            </a:pPr>
            <a:r>
              <a:rPr lang="en-US" sz="2800" dirty="0"/>
              <a:t>Median </a:t>
            </a:r>
            <a:r>
              <a:rPr lang="en-US" sz="2800" dirty="0" smtClean="0"/>
              <a:t>Gross</a:t>
            </a:r>
          </a:p>
          <a:p>
            <a:pPr algn="ctr">
              <a:defRPr sz="2160" b="1" i="0" u="none" strike="noStrike" kern="1200" baseline="0">
                <a:solidFill>
                  <a:prstClr val="black"/>
                </a:solidFill>
                <a:latin typeface="+mn-lt"/>
                <a:ea typeface="+mn-ea"/>
                <a:cs typeface="+mn-cs"/>
              </a:defRPr>
            </a:pPr>
            <a:r>
              <a:rPr lang="en-US" sz="2800" dirty="0" smtClean="0"/>
              <a:t>Rent</a:t>
            </a:r>
            <a:endParaRPr lang="en-US" sz="2800" dirty="0"/>
          </a:p>
        </p:txBody>
      </p:sp>
      <p:cxnSp>
        <p:nvCxnSpPr>
          <p:cNvPr id="16" name="Straight Connector 15"/>
          <p:cNvCxnSpPr/>
          <p:nvPr/>
        </p:nvCxnSpPr>
        <p:spPr>
          <a:xfrm>
            <a:off x="5181600" y="2819399"/>
            <a:ext cx="37617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715000" y="3200400"/>
            <a:ext cx="3023850" cy="738664"/>
          </a:xfrm>
          <a:prstGeom prst="rect">
            <a:avLst/>
          </a:prstGeom>
          <a:noFill/>
        </p:spPr>
        <p:txBody>
          <a:bodyPr wrap="square" rtlCol="0">
            <a:spAutoFit/>
          </a:bodyPr>
          <a:lstStyle/>
          <a:p>
            <a:pPr algn="ctr"/>
            <a:r>
              <a:rPr lang="en-US" sz="2400" b="1" dirty="0" smtClean="0"/>
              <a:t>Diamond District</a:t>
            </a:r>
          </a:p>
          <a:p>
            <a:pPr algn="ctr"/>
            <a:r>
              <a:rPr lang="en-US" dirty="0"/>
              <a:t>$1,062</a:t>
            </a:r>
          </a:p>
        </p:txBody>
      </p:sp>
      <p:sp>
        <p:nvSpPr>
          <p:cNvPr id="18" name="TextBox 17"/>
          <p:cNvSpPr txBox="1"/>
          <p:nvPr/>
        </p:nvSpPr>
        <p:spPr>
          <a:xfrm>
            <a:off x="5739150" y="4138136"/>
            <a:ext cx="3023850" cy="738664"/>
          </a:xfrm>
          <a:prstGeom prst="rect">
            <a:avLst/>
          </a:prstGeom>
          <a:noFill/>
        </p:spPr>
        <p:txBody>
          <a:bodyPr wrap="square" rtlCol="0">
            <a:spAutoFit/>
          </a:bodyPr>
          <a:lstStyle/>
          <a:p>
            <a:pPr algn="ctr"/>
            <a:r>
              <a:rPr lang="en-US" sz="2400" b="1" dirty="0" smtClean="0"/>
              <a:t>San Diego County</a:t>
            </a:r>
          </a:p>
          <a:p>
            <a:pPr algn="ctr"/>
            <a:r>
              <a:rPr lang="en-US" dirty="0" smtClean="0"/>
              <a:t>$1,282</a:t>
            </a:r>
            <a:endParaRPr lang="en-US" dirty="0"/>
          </a:p>
        </p:txBody>
      </p:sp>
    </p:spTree>
    <p:extLst>
      <p:ext uri="{BB962C8B-B14F-4D97-AF65-F5344CB8AC3E}">
        <p14:creationId xmlns:p14="http://schemas.microsoft.com/office/powerpoint/2010/main" val="22769504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Skills, and Competencies</a:t>
            </a:r>
          </a:p>
        </p:txBody>
      </p:sp>
      <p:sp>
        <p:nvSpPr>
          <p:cNvPr id="6" name="TextBox 5"/>
          <p:cNvSpPr txBox="1"/>
          <p:nvPr/>
        </p:nvSpPr>
        <p:spPr>
          <a:xfrm>
            <a:off x="0" y="1676400"/>
            <a:ext cx="9144000" cy="523220"/>
          </a:xfrm>
          <a:prstGeom prst="rect">
            <a:avLst/>
          </a:prstGeom>
          <a:noFill/>
        </p:spPr>
        <p:txBody>
          <a:bodyPr wrap="square" rtlCol="0">
            <a:spAutoFit/>
          </a:bodyPr>
          <a:lstStyle/>
          <a:p>
            <a:pPr algn="ctr"/>
            <a:r>
              <a:rPr lang="en-US" sz="2800" b="1" dirty="0" smtClean="0">
                <a:latin typeface="+mj-lt"/>
              </a:rPr>
              <a:t>Overall Educational Attainment</a:t>
            </a:r>
          </a:p>
        </p:txBody>
      </p:sp>
      <p:cxnSp>
        <p:nvCxnSpPr>
          <p:cNvPr id="10" name="Straight Connector 9"/>
          <p:cNvCxnSpPr/>
          <p:nvPr/>
        </p:nvCxnSpPr>
        <p:spPr>
          <a:xfrm>
            <a:off x="2438400" y="2209800"/>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aphicFrame>
        <p:nvGraphicFramePr>
          <p:cNvPr id="7" name="Chart 6"/>
          <p:cNvGraphicFramePr>
            <a:graphicFrameLocks/>
          </p:cNvGraphicFramePr>
          <p:nvPr>
            <p:extLst>
              <p:ext uri="{D42A27DB-BD31-4B8C-83A1-F6EECF244321}">
                <p14:modId xmlns:p14="http://schemas.microsoft.com/office/powerpoint/2010/main" val="3977985572"/>
              </p:ext>
            </p:extLst>
          </p:nvPr>
        </p:nvGraphicFramePr>
        <p:xfrm>
          <a:off x="152400" y="2209802"/>
          <a:ext cx="8839200" cy="41147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93271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Skills, and Competencies</a:t>
            </a:r>
          </a:p>
        </p:txBody>
      </p:sp>
      <p:sp>
        <p:nvSpPr>
          <p:cNvPr id="6" name="TextBox 5"/>
          <p:cNvSpPr txBox="1"/>
          <p:nvPr/>
        </p:nvSpPr>
        <p:spPr>
          <a:xfrm>
            <a:off x="0" y="1371600"/>
            <a:ext cx="9144000" cy="1169551"/>
          </a:xfrm>
          <a:prstGeom prst="rect">
            <a:avLst/>
          </a:prstGeom>
          <a:noFill/>
        </p:spPr>
        <p:txBody>
          <a:bodyPr wrap="square" rtlCol="0">
            <a:spAutoFit/>
          </a:bodyPr>
          <a:lstStyle/>
          <a:p>
            <a:pPr algn="ctr"/>
            <a:r>
              <a:rPr lang="en-US" sz="2800" b="1" dirty="0" smtClean="0">
                <a:latin typeface="+mj-lt"/>
              </a:rPr>
              <a:t>Educational Attainment by Race/Ethnicity</a:t>
            </a:r>
            <a:br>
              <a:rPr lang="en-US" sz="2800" b="1" dirty="0" smtClean="0">
                <a:latin typeface="+mj-lt"/>
              </a:rPr>
            </a:br>
            <a:r>
              <a:rPr lang="en-US" sz="2800" b="1" dirty="0" smtClean="0">
                <a:latin typeface="+mj-lt"/>
              </a:rPr>
              <a:t>in the Diamond District </a:t>
            </a:r>
            <a:br>
              <a:rPr lang="en-US" sz="2800" b="1" dirty="0" smtClean="0">
                <a:latin typeface="+mj-lt"/>
              </a:rPr>
            </a:br>
            <a:r>
              <a:rPr lang="en-US" sz="1400" b="1" dirty="0" smtClean="0">
                <a:latin typeface="+mj-lt"/>
              </a:rPr>
              <a:t>(Population 25 years an older)</a:t>
            </a:r>
          </a:p>
        </p:txBody>
      </p:sp>
      <p:cxnSp>
        <p:nvCxnSpPr>
          <p:cNvPr id="10" name="Straight Connector 9"/>
          <p:cNvCxnSpPr/>
          <p:nvPr/>
        </p:nvCxnSpPr>
        <p:spPr>
          <a:xfrm>
            <a:off x="2438400" y="2209800"/>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1313834357"/>
              </p:ext>
            </p:extLst>
          </p:nvPr>
        </p:nvGraphicFramePr>
        <p:xfrm>
          <a:off x="381000" y="2325707"/>
          <a:ext cx="8534400" cy="422273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33400" y="6308046"/>
            <a:ext cx="4495800" cy="307777"/>
          </a:xfrm>
          <a:prstGeom prst="rect">
            <a:avLst/>
          </a:prstGeom>
          <a:noFill/>
        </p:spPr>
        <p:txBody>
          <a:bodyPr wrap="square" rtlCol="0">
            <a:spAutoFit/>
          </a:bodyPr>
          <a:lstStyle/>
          <a:p>
            <a:r>
              <a:rPr lang="en-US" sz="1400" dirty="0" smtClean="0"/>
              <a:t>* Race includes Hispanic/</a:t>
            </a:r>
            <a:r>
              <a:rPr lang="en-US" sz="1400" dirty="0"/>
              <a:t>L</a:t>
            </a:r>
            <a:r>
              <a:rPr lang="en-US" sz="1400" dirty="0" smtClean="0"/>
              <a:t>atino populations</a:t>
            </a:r>
            <a:endParaRPr lang="en-US" sz="1400" dirty="0"/>
          </a:p>
        </p:txBody>
      </p:sp>
    </p:spTree>
    <p:extLst>
      <p:ext uri="{BB962C8B-B14F-4D97-AF65-F5344CB8AC3E}">
        <p14:creationId xmlns:p14="http://schemas.microsoft.com/office/powerpoint/2010/main" val="3756384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Skills, and Competencies</a:t>
            </a:r>
          </a:p>
        </p:txBody>
      </p:sp>
      <p:sp>
        <p:nvSpPr>
          <p:cNvPr id="6" name="TextBox 5"/>
          <p:cNvSpPr txBox="1"/>
          <p:nvPr/>
        </p:nvSpPr>
        <p:spPr>
          <a:xfrm>
            <a:off x="0" y="1676400"/>
            <a:ext cx="9144000" cy="523220"/>
          </a:xfrm>
          <a:prstGeom prst="rect">
            <a:avLst/>
          </a:prstGeom>
          <a:noFill/>
        </p:spPr>
        <p:txBody>
          <a:bodyPr wrap="square" rtlCol="0">
            <a:spAutoFit/>
          </a:bodyPr>
          <a:lstStyle/>
          <a:p>
            <a:pPr algn="ctr"/>
            <a:r>
              <a:rPr lang="en-US" sz="2800" b="1" dirty="0" smtClean="0">
                <a:latin typeface="+mj-lt"/>
              </a:rPr>
              <a:t>Diamond District Schools</a:t>
            </a:r>
          </a:p>
        </p:txBody>
      </p:sp>
      <p:cxnSp>
        <p:nvCxnSpPr>
          <p:cNvPr id="10" name="Straight Connector 9"/>
          <p:cNvCxnSpPr/>
          <p:nvPr/>
        </p:nvCxnSpPr>
        <p:spPr>
          <a:xfrm>
            <a:off x="2438400" y="2209800"/>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09600" y="2362200"/>
            <a:ext cx="3733800" cy="4025717"/>
          </a:xfrm>
          <a:prstGeom prst="rect">
            <a:avLst/>
          </a:prstGeom>
          <a:noFill/>
        </p:spPr>
        <p:txBody>
          <a:bodyPr wrap="square" rtlCol="0">
            <a:spAutoFit/>
          </a:bodyPr>
          <a:lstStyle/>
          <a:p>
            <a:pPr algn="ctr"/>
            <a:r>
              <a:rPr lang="en-US" sz="2160" b="1" u="sng" dirty="0" smtClean="0"/>
              <a:t>Elementary Schools</a:t>
            </a:r>
          </a:p>
          <a:p>
            <a:pPr algn="just"/>
            <a:r>
              <a:rPr lang="en-US" dirty="0"/>
              <a:t>Baker</a:t>
            </a:r>
          </a:p>
          <a:p>
            <a:pPr algn="just"/>
            <a:r>
              <a:rPr lang="en-US" dirty="0"/>
              <a:t>Carver </a:t>
            </a:r>
          </a:p>
          <a:p>
            <a:pPr algn="just"/>
            <a:r>
              <a:rPr lang="en-US" dirty="0"/>
              <a:t>Chollas/Mead </a:t>
            </a:r>
          </a:p>
          <a:p>
            <a:pPr algn="just"/>
            <a:r>
              <a:rPr lang="en-US" dirty="0"/>
              <a:t>Encanto</a:t>
            </a:r>
          </a:p>
          <a:p>
            <a:pPr algn="just"/>
            <a:r>
              <a:rPr lang="en-US" dirty="0"/>
              <a:t>Holly Drive Leadership Academy (K-8) (Elementary)</a:t>
            </a:r>
          </a:p>
          <a:p>
            <a:pPr algn="just"/>
            <a:r>
              <a:rPr lang="en-US" dirty="0"/>
              <a:t>Horton</a:t>
            </a:r>
          </a:p>
          <a:p>
            <a:pPr algn="just"/>
            <a:r>
              <a:rPr lang="en-US" dirty="0"/>
              <a:t>Johnson</a:t>
            </a:r>
          </a:p>
          <a:p>
            <a:pPr algn="just"/>
            <a:r>
              <a:rPr lang="en-US" dirty="0"/>
              <a:t>Nye</a:t>
            </a:r>
          </a:p>
          <a:p>
            <a:pPr algn="just"/>
            <a:r>
              <a:rPr lang="en-US" dirty="0"/>
              <a:t>Oak Park</a:t>
            </a:r>
          </a:p>
          <a:p>
            <a:pPr algn="just"/>
            <a:r>
              <a:rPr lang="en-US" dirty="0"/>
              <a:t>Porter Elementary </a:t>
            </a:r>
          </a:p>
          <a:p>
            <a:pPr algn="just"/>
            <a:r>
              <a:rPr lang="en-US" dirty="0"/>
              <a:t>Valencia Park </a:t>
            </a:r>
          </a:p>
          <a:p>
            <a:pPr algn="just"/>
            <a:r>
              <a:rPr lang="en-US" dirty="0"/>
              <a:t>Webster</a:t>
            </a:r>
          </a:p>
        </p:txBody>
      </p:sp>
      <p:sp>
        <p:nvSpPr>
          <p:cNvPr id="13" name="TextBox 12"/>
          <p:cNvSpPr txBox="1"/>
          <p:nvPr/>
        </p:nvSpPr>
        <p:spPr>
          <a:xfrm>
            <a:off x="4724400" y="2286000"/>
            <a:ext cx="3733800" cy="2751522"/>
          </a:xfrm>
          <a:prstGeom prst="rect">
            <a:avLst/>
          </a:prstGeom>
          <a:noFill/>
        </p:spPr>
        <p:txBody>
          <a:bodyPr wrap="square" rtlCol="0">
            <a:spAutoFit/>
          </a:bodyPr>
          <a:lstStyle/>
          <a:p>
            <a:pPr algn="ctr"/>
            <a:r>
              <a:rPr lang="en-US" sz="2160" b="1" u="sng" dirty="0" smtClean="0"/>
              <a:t>Middle Schools</a:t>
            </a:r>
          </a:p>
          <a:p>
            <a:pPr algn="just"/>
            <a:r>
              <a:rPr lang="en-US" dirty="0" smtClean="0"/>
              <a:t>Millennial </a:t>
            </a:r>
            <a:r>
              <a:rPr lang="en-US" dirty="0"/>
              <a:t>Tech</a:t>
            </a:r>
          </a:p>
          <a:p>
            <a:pPr algn="just"/>
            <a:r>
              <a:rPr lang="en-US" dirty="0"/>
              <a:t>O'Farrell Community School (K-12) (Middle - K-9 served)</a:t>
            </a:r>
          </a:p>
          <a:p>
            <a:pPr algn="just"/>
            <a:r>
              <a:rPr lang="en-US" dirty="0"/>
              <a:t>Knox Middle School </a:t>
            </a:r>
            <a:endParaRPr lang="en-US" dirty="0" smtClean="0"/>
          </a:p>
          <a:p>
            <a:pPr algn="ctr"/>
            <a:endParaRPr lang="en-US" sz="2160" b="1" dirty="0" smtClean="0"/>
          </a:p>
          <a:p>
            <a:pPr algn="ctr"/>
            <a:r>
              <a:rPr lang="en-US" sz="2160" b="1" u="sng" dirty="0" smtClean="0"/>
              <a:t>High Schools</a:t>
            </a:r>
            <a:endParaRPr lang="en-US" sz="2160" b="1" u="sng" dirty="0"/>
          </a:p>
          <a:p>
            <a:pPr algn="just"/>
            <a:r>
              <a:rPr lang="en-US" dirty="0" smtClean="0"/>
              <a:t>Gompers </a:t>
            </a:r>
            <a:r>
              <a:rPr lang="en-US" dirty="0"/>
              <a:t>Preparatory Academy</a:t>
            </a:r>
          </a:p>
          <a:p>
            <a:pPr algn="just"/>
            <a:r>
              <a:rPr lang="en-US" dirty="0"/>
              <a:t>Lincoln High </a:t>
            </a:r>
            <a:r>
              <a:rPr lang="en-US" dirty="0" smtClean="0"/>
              <a:t>School</a:t>
            </a:r>
            <a:endParaRPr lang="en-US" dirty="0"/>
          </a:p>
        </p:txBody>
      </p:sp>
      <p:cxnSp>
        <p:nvCxnSpPr>
          <p:cNvPr id="12" name="Straight Connector 11"/>
          <p:cNvCxnSpPr/>
          <p:nvPr/>
        </p:nvCxnSpPr>
        <p:spPr>
          <a:xfrm>
            <a:off x="4495800" y="2209800"/>
            <a:ext cx="0" cy="3160693"/>
          </a:xfrm>
          <a:prstGeom prst="line">
            <a:avLst/>
          </a:prstGeom>
          <a:ln w="44450">
            <a:gradFill flip="none" rotWithShape="1">
              <a:gsLst>
                <a:gs pos="0">
                  <a:schemeClr val="tx2"/>
                </a:gs>
                <a:gs pos="39999">
                  <a:schemeClr val="accent1"/>
                </a:gs>
                <a:gs pos="70000">
                  <a:schemeClr val="accent1">
                    <a:lumMod val="40000"/>
                    <a:lumOff val="60000"/>
                    <a:alpha val="56000"/>
                  </a:schemeClr>
                </a:gs>
                <a:gs pos="100000">
                  <a:schemeClr val="accent1">
                    <a:lumMod val="20000"/>
                    <a:lumOff val="80000"/>
                  </a:schemeClr>
                </a:gs>
              </a:gsLst>
              <a:lin ang="5400000" scaled="0"/>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7088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Skills, and Competencies</a:t>
            </a:r>
            <a:endParaRPr lang="en-US" dirty="0"/>
          </a:p>
        </p:txBody>
      </p:sp>
      <p:cxnSp>
        <p:nvCxnSpPr>
          <p:cNvPr id="7" name="Straight Connector 6"/>
          <p:cNvCxnSpPr/>
          <p:nvPr/>
        </p:nvCxnSpPr>
        <p:spPr>
          <a:xfrm>
            <a:off x="2438400" y="2057399"/>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2173684660"/>
              </p:ext>
            </p:extLst>
          </p:nvPr>
        </p:nvGraphicFramePr>
        <p:xfrm>
          <a:off x="204716" y="2037547"/>
          <a:ext cx="8534400" cy="375365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28600" y="1560493"/>
            <a:ext cx="8839200" cy="477054"/>
          </a:xfrm>
          <a:prstGeom prst="rect">
            <a:avLst/>
          </a:prstGeom>
          <a:noFill/>
        </p:spPr>
        <p:txBody>
          <a:bodyPr wrap="square" rtlCol="0">
            <a:spAutoFit/>
          </a:bodyPr>
          <a:lstStyle/>
          <a:p>
            <a:pPr algn="ctr"/>
            <a:r>
              <a:rPr lang="en-US" sz="2500" b="1" dirty="0" smtClean="0">
                <a:latin typeface="+mj-lt"/>
              </a:rPr>
              <a:t>Characteristics of Students in Public Schools</a:t>
            </a:r>
          </a:p>
        </p:txBody>
      </p:sp>
    </p:spTree>
    <p:extLst>
      <p:ext uri="{BB962C8B-B14F-4D97-AF65-F5344CB8AC3E}">
        <p14:creationId xmlns:p14="http://schemas.microsoft.com/office/powerpoint/2010/main" val="17468910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Skills, and Competencies</a:t>
            </a:r>
            <a:endParaRPr lang="en-US" dirty="0"/>
          </a:p>
        </p:txBody>
      </p:sp>
      <p:sp>
        <p:nvSpPr>
          <p:cNvPr id="6" name="TextBox 5"/>
          <p:cNvSpPr txBox="1"/>
          <p:nvPr/>
        </p:nvSpPr>
        <p:spPr>
          <a:xfrm>
            <a:off x="228600" y="1560493"/>
            <a:ext cx="8839200" cy="477054"/>
          </a:xfrm>
          <a:prstGeom prst="rect">
            <a:avLst/>
          </a:prstGeom>
          <a:noFill/>
        </p:spPr>
        <p:txBody>
          <a:bodyPr wrap="square" rtlCol="0">
            <a:spAutoFit/>
          </a:bodyPr>
          <a:lstStyle/>
          <a:p>
            <a:pPr algn="ctr"/>
            <a:r>
              <a:rPr lang="en-US" sz="2500" b="1" dirty="0" smtClean="0">
                <a:latin typeface="+mj-lt"/>
              </a:rPr>
              <a:t>Elementary School API Scores – 10 Year Change</a:t>
            </a:r>
          </a:p>
        </p:txBody>
      </p:sp>
      <p:cxnSp>
        <p:nvCxnSpPr>
          <p:cNvPr id="7" name="Straight Connector 6"/>
          <p:cNvCxnSpPr/>
          <p:nvPr/>
        </p:nvCxnSpPr>
        <p:spPr>
          <a:xfrm>
            <a:off x="2438400" y="2057399"/>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a:graphicFrameLocks/>
          </p:cNvGraphicFramePr>
          <p:nvPr>
            <p:extLst>
              <p:ext uri="{D42A27DB-BD31-4B8C-83A1-F6EECF244321}">
                <p14:modId xmlns:p14="http://schemas.microsoft.com/office/powerpoint/2010/main" val="4098910277"/>
              </p:ext>
            </p:extLst>
          </p:nvPr>
        </p:nvGraphicFramePr>
        <p:xfrm>
          <a:off x="685800" y="1980162"/>
          <a:ext cx="7848600" cy="43444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054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52400" y="76200"/>
            <a:ext cx="8915400" cy="6889173"/>
          </a:xfrm>
        </p:spPr>
      </p:pic>
      <p:sp>
        <p:nvSpPr>
          <p:cNvPr id="5" name="TextBox 4"/>
          <p:cNvSpPr txBox="1"/>
          <p:nvPr/>
        </p:nvSpPr>
        <p:spPr>
          <a:xfrm>
            <a:off x="381000" y="182940"/>
            <a:ext cx="3352800" cy="1569660"/>
          </a:xfrm>
          <a:prstGeom prst="rect">
            <a:avLst/>
          </a:prstGeom>
          <a:solidFill>
            <a:schemeClr val="bg1"/>
          </a:solidFill>
          <a:ln>
            <a:solidFill>
              <a:schemeClr val="accent1"/>
            </a:solidFill>
          </a:ln>
        </p:spPr>
        <p:txBody>
          <a:bodyPr wrap="square" rtlCol="0">
            <a:spAutoFit/>
          </a:bodyPr>
          <a:lstStyle/>
          <a:p>
            <a:pPr algn="ctr"/>
            <a:r>
              <a:rPr lang="en-US" sz="4800" b="1" dirty="0" smtClean="0"/>
              <a:t>Diamond District</a:t>
            </a:r>
          </a:p>
        </p:txBody>
      </p:sp>
    </p:spTree>
    <p:extLst>
      <p:ext uri="{BB962C8B-B14F-4D97-AF65-F5344CB8AC3E}">
        <p14:creationId xmlns:p14="http://schemas.microsoft.com/office/powerpoint/2010/main" val="38742613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Skills, and Competencies</a:t>
            </a:r>
            <a:endParaRPr lang="en-US" dirty="0"/>
          </a:p>
        </p:txBody>
      </p:sp>
      <p:sp>
        <p:nvSpPr>
          <p:cNvPr id="6" name="TextBox 5"/>
          <p:cNvSpPr txBox="1"/>
          <p:nvPr/>
        </p:nvSpPr>
        <p:spPr>
          <a:xfrm>
            <a:off x="228600" y="1560493"/>
            <a:ext cx="8839200" cy="523220"/>
          </a:xfrm>
          <a:prstGeom prst="rect">
            <a:avLst/>
          </a:prstGeom>
          <a:noFill/>
        </p:spPr>
        <p:txBody>
          <a:bodyPr wrap="square" rtlCol="0">
            <a:spAutoFit/>
          </a:bodyPr>
          <a:lstStyle/>
          <a:p>
            <a:pPr algn="ctr">
              <a:defRPr sz="2160" b="1" i="0" u="none" strike="noStrike" kern="1200" baseline="0">
                <a:solidFill>
                  <a:prstClr val="black"/>
                </a:solidFill>
                <a:latin typeface="+mn-lt"/>
                <a:ea typeface="+mn-ea"/>
                <a:cs typeface="+mn-cs"/>
              </a:defRPr>
            </a:pPr>
            <a:r>
              <a:rPr lang="en-US" sz="2800" dirty="0" smtClean="0"/>
              <a:t>Percent of 12</a:t>
            </a:r>
            <a:r>
              <a:rPr lang="en-US" sz="2800" baseline="30000" dirty="0" smtClean="0"/>
              <a:t>th</a:t>
            </a:r>
            <a:r>
              <a:rPr lang="en-US" sz="2800" dirty="0" smtClean="0"/>
              <a:t> Grade Students Taking the SAT</a:t>
            </a:r>
            <a:endParaRPr lang="en-US" sz="2800" dirty="0"/>
          </a:p>
        </p:txBody>
      </p:sp>
      <p:cxnSp>
        <p:nvCxnSpPr>
          <p:cNvPr id="7" name="Straight Connector 6"/>
          <p:cNvCxnSpPr/>
          <p:nvPr/>
        </p:nvCxnSpPr>
        <p:spPr>
          <a:xfrm>
            <a:off x="2438400" y="2057399"/>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48200" y="2057400"/>
            <a:ext cx="0" cy="3160693"/>
          </a:xfrm>
          <a:prstGeom prst="line">
            <a:avLst/>
          </a:prstGeom>
          <a:ln w="44450">
            <a:gradFill flip="none" rotWithShape="1">
              <a:gsLst>
                <a:gs pos="0">
                  <a:schemeClr val="tx2"/>
                </a:gs>
                <a:gs pos="39999">
                  <a:schemeClr val="accent1"/>
                </a:gs>
                <a:gs pos="70000">
                  <a:schemeClr val="accent1">
                    <a:lumMod val="40000"/>
                    <a:lumOff val="60000"/>
                    <a:alpha val="56000"/>
                  </a:schemeClr>
                </a:gs>
                <a:gs pos="100000">
                  <a:schemeClr val="accent1">
                    <a:lumMod val="20000"/>
                    <a:lumOff val="80000"/>
                  </a:schemeClr>
                </a:gs>
              </a:gsLst>
              <a:lin ang="5400000" scaled="0"/>
              <a:tileRect/>
            </a:gradFill>
          </a:ln>
        </p:spPr>
        <p:style>
          <a:lnRef idx="1">
            <a:schemeClr val="accent1"/>
          </a:lnRef>
          <a:fillRef idx="0">
            <a:schemeClr val="accent1"/>
          </a:fillRef>
          <a:effectRef idx="0">
            <a:schemeClr val="accent1"/>
          </a:effectRef>
          <a:fontRef idx="minor">
            <a:schemeClr val="tx1"/>
          </a:fontRef>
        </p:style>
      </p:cxnSp>
      <p:graphicFrame>
        <p:nvGraphicFramePr>
          <p:cNvPr id="9" name="Chart 8"/>
          <p:cNvGraphicFramePr>
            <a:graphicFrameLocks/>
          </p:cNvGraphicFramePr>
          <p:nvPr>
            <p:extLst>
              <p:ext uri="{D42A27DB-BD31-4B8C-83A1-F6EECF244321}">
                <p14:modId xmlns:p14="http://schemas.microsoft.com/office/powerpoint/2010/main" val="2397717191"/>
              </p:ext>
            </p:extLst>
          </p:nvPr>
        </p:nvGraphicFramePr>
        <p:xfrm>
          <a:off x="76200" y="2154268"/>
          <a:ext cx="4572000" cy="37131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3191878453"/>
              </p:ext>
            </p:extLst>
          </p:nvPr>
        </p:nvGraphicFramePr>
        <p:xfrm>
          <a:off x="4648200" y="2083713"/>
          <a:ext cx="4495800" cy="37836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907309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Skills, and Competencies</a:t>
            </a:r>
            <a:endParaRPr lang="en-US" dirty="0"/>
          </a:p>
        </p:txBody>
      </p:sp>
      <p:sp>
        <p:nvSpPr>
          <p:cNvPr id="6" name="TextBox 5"/>
          <p:cNvSpPr txBox="1"/>
          <p:nvPr/>
        </p:nvSpPr>
        <p:spPr>
          <a:xfrm>
            <a:off x="228600" y="1560493"/>
            <a:ext cx="8839200" cy="477054"/>
          </a:xfrm>
          <a:prstGeom prst="rect">
            <a:avLst/>
          </a:prstGeom>
          <a:noFill/>
        </p:spPr>
        <p:txBody>
          <a:bodyPr wrap="square" rtlCol="0">
            <a:spAutoFit/>
          </a:bodyPr>
          <a:lstStyle/>
          <a:p>
            <a:pPr algn="ctr"/>
            <a:r>
              <a:rPr lang="en-US" sz="2500" b="1" dirty="0" smtClean="0">
                <a:latin typeface="+mj-lt"/>
              </a:rPr>
              <a:t>SAT Scores: 2012-2013</a:t>
            </a:r>
          </a:p>
        </p:txBody>
      </p:sp>
      <p:cxnSp>
        <p:nvCxnSpPr>
          <p:cNvPr id="7" name="Straight Connector 6"/>
          <p:cNvCxnSpPr/>
          <p:nvPr/>
        </p:nvCxnSpPr>
        <p:spPr>
          <a:xfrm>
            <a:off x="2438400" y="2057399"/>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aphicFrame>
        <p:nvGraphicFramePr>
          <p:cNvPr id="9" name="Chart 8"/>
          <p:cNvGraphicFramePr>
            <a:graphicFrameLocks/>
          </p:cNvGraphicFramePr>
          <p:nvPr>
            <p:extLst>
              <p:ext uri="{D42A27DB-BD31-4B8C-83A1-F6EECF244321}">
                <p14:modId xmlns:p14="http://schemas.microsoft.com/office/powerpoint/2010/main" val="3788324660"/>
              </p:ext>
            </p:extLst>
          </p:nvPr>
        </p:nvGraphicFramePr>
        <p:xfrm>
          <a:off x="304800" y="2057400"/>
          <a:ext cx="85344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854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Skills, and Competencies</a:t>
            </a:r>
            <a:endParaRPr lang="en-US" dirty="0"/>
          </a:p>
        </p:txBody>
      </p:sp>
      <p:sp>
        <p:nvSpPr>
          <p:cNvPr id="6" name="TextBox 5"/>
          <p:cNvSpPr txBox="1"/>
          <p:nvPr/>
        </p:nvSpPr>
        <p:spPr>
          <a:xfrm>
            <a:off x="228600" y="1560493"/>
            <a:ext cx="8839200" cy="523220"/>
          </a:xfrm>
          <a:prstGeom prst="rect">
            <a:avLst/>
          </a:prstGeom>
          <a:noFill/>
        </p:spPr>
        <p:txBody>
          <a:bodyPr wrap="square" rtlCol="0">
            <a:spAutoFit/>
          </a:bodyPr>
          <a:lstStyle/>
          <a:p>
            <a:pPr algn="ctr">
              <a:defRPr sz="2160" b="1" i="0" u="none" strike="noStrike" kern="1200" baseline="0">
                <a:solidFill>
                  <a:prstClr val="black"/>
                </a:solidFill>
                <a:latin typeface="+mn-lt"/>
                <a:ea typeface="+mn-ea"/>
                <a:cs typeface="+mn-cs"/>
              </a:defRPr>
            </a:pPr>
            <a:r>
              <a:rPr lang="en-US" sz="2800" dirty="0"/>
              <a:t>Percent of Resident vs Incoming Students (2013-14)</a:t>
            </a:r>
          </a:p>
        </p:txBody>
      </p:sp>
      <p:cxnSp>
        <p:nvCxnSpPr>
          <p:cNvPr id="7" name="Straight Connector 6"/>
          <p:cNvCxnSpPr/>
          <p:nvPr/>
        </p:nvCxnSpPr>
        <p:spPr>
          <a:xfrm>
            <a:off x="2438400" y="2057399"/>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2143262080"/>
              </p:ext>
            </p:extLst>
          </p:nvPr>
        </p:nvGraphicFramePr>
        <p:xfrm>
          <a:off x="0" y="23622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1313814672"/>
              </p:ext>
            </p:extLst>
          </p:nvPr>
        </p:nvGraphicFramePr>
        <p:xfrm>
          <a:off x="4572000" y="2362200"/>
          <a:ext cx="4572000" cy="2743200"/>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Connector 10"/>
          <p:cNvCxnSpPr/>
          <p:nvPr/>
        </p:nvCxnSpPr>
        <p:spPr>
          <a:xfrm>
            <a:off x="4648200" y="2057400"/>
            <a:ext cx="0" cy="3160693"/>
          </a:xfrm>
          <a:prstGeom prst="line">
            <a:avLst/>
          </a:prstGeom>
          <a:ln w="44450">
            <a:gradFill flip="none" rotWithShape="1">
              <a:gsLst>
                <a:gs pos="0">
                  <a:schemeClr val="tx2"/>
                </a:gs>
                <a:gs pos="39999">
                  <a:schemeClr val="accent1"/>
                </a:gs>
                <a:gs pos="70000">
                  <a:schemeClr val="accent1">
                    <a:lumMod val="40000"/>
                    <a:lumOff val="60000"/>
                    <a:alpha val="56000"/>
                  </a:schemeClr>
                </a:gs>
                <a:gs pos="100000">
                  <a:schemeClr val="accent1">
                    <a:lumMod val="20000"/>
                    <a:lumOff val="80000"/>
                  </a:schemeClr>
                </a:gs>
              </a:gsLst>
              <a:lin ang="5400000" scaled="0"/>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6223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Skills, and Competencies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764274786"/>
              </p:ext>
            </p:extLst>
          </p:nvPr>
        </p:nvGraphicFramePr>
        <p:xfrm>
          <a:off x="-1" y="2514600"/>
          <a:ext cx="9155373" cy="3124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28600" y="1560493"/>
            <a:ext cx="8839200" cy="477054"/>
          </a:xfrm>
          <a:prstGeom prst="rect">
            <a:avLst/>
          </a:prstGeom>
          <a:noFill/>
        </p:spPr>
        <p:txBody>
          <a:bodyPr wrap="square" rtlCol="0">
            <a:spAutoFit/>
          </a:bodyPr>
          <a:lstStyle/>
          <a:p>
            <a:pPr algn="ctr"/>
            <a:r>
              <a:rPr lang="en-US" sz="2500" b="1" dirty="0">
                <a:latin typeface="+mj-lt"/>
              </a:rPr>
              <a:t>Graduates with Postsecondary Enrollment </a:t>
            </a:r>
            <a:r>
              <a:rPr lang="en-US" sz="2500" b="1" dirty="0" smtClean="0">
                <a:latin typeface="+mj-lt"/>
              </a:rPr>
              <a:t>1-Year Post Graduation</a:t>
            </a:r>
          </a:p>
        </p:txBody>
      </p:sp>
      <p:cxnSp>
        <p:nvCxnSpPr>
          <p:cNvPr id="7" name="Straight Connector 6"/>
          <p:cNvCxnSpPr/>
          <p:nvPr/>
        </p:nvCxnSpPr>
        <p:spPr>
          <a:xfrm>
            <a:off x="2438400" y="2057399"/>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6679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noGrp="1"/>
          </p:cNvGraphicFramePr>
          <p:nvPr>
            <p:extLst>
              <p:ext uri="{D42A27DB-BD31-4B8C-83A1-F6EECF244321}">
                <p14:modId xmlns:p14="http://schemas.microsoft.com/office/powerpoint/2010/main" val="2384026949"/>
              </p:ext>
            </p:extLst>
          </p:nvPr>
        </p:nvGraphicFramePr>
        <p:xfrm>
          <a:off x="240974" y="1560493"/>
          <a:ext cx="8662051" cy="501501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Education, Skills, and Competencies</a:t>
            </a:r>
            <a:endParaRPr lang="en-US" dirty="0"/>
          </a:p>
        </p:txBody>
      </p:sp>
      <p:sp>
        <p:nvSpPr>
          <p:cNvPr id="6" name="TextBox 5"/>
          <p:cNvSpPr txBox="1"/>
          <p:nvPr/>
        </p:nvSpPr>
        <p:spPr>
          <a:xfrm>
            <a:off x="228600" y="1560493"/>
            <a:ext cx="8839200" cy="477054"/>
          </a:xfrm>
          <a:prstGeom prst="rect">
            <a:avLst/>
          </a:prstGeom>
          <a:noFill/>
        </p:spPr>
        <p:txBody>
          <a:bodyPr wrap="square" rtlCol="0">
            <a:spAutoFit/>
          </a:bodyPr>
          <a:lstStyle/>
          <a:p>
            <a:pPr algn="ctr">
              <a:defRPr sz="1800" b="1" i="0" u="none" strike="noStrike" kern="1200" baseline="0">
                <a:solidFill>
                  <a:prstClr val="black"/>
                </a:solidFill>
                <a:latin typeface="+mn-lt"/>
                <a:ea typeface="+mn-ea"/>
                <a:cs typeface="+mn-cs"/>
              </a:defRPr>
            </a:pPr>
            <a:r>
              <a:rPr lang="en-US" sz="2500" dirty="0"/>
              <a:t>Post Secondary Education by 2 year and 4 year </a:t>
            </a:r>
            <a:r>
              <a:rPr lang="en-US" sz="2500" dirty="0" smtClean="0"/>
              <a:t>Institutions</a:t>
            </a:r>
            <a:endParaRPr lang="en-US" sz="2500" dirty="0"/>
          </a:p>
        </p:txBody>
      </p:sp>
      <p:cxnSp>
        <p:nvCxnSpPr>
          <p:cNvPr id="7" name="Straight Connector 6"/>
          <p:cNvCxnSpPr/>
          <p:nvPr/>
        </p:nvCxnSpPr>
        <p:spPr>
          <a:xfrm>
            <a:off x="2438400" y="2057399"/>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7751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57200"/>
            <a:ext cx="8153400" cy="990600"/>
          </a:xfrm>
        </p:spPr>
        <p:txBody>
          <a:bodyPr>
            <a:normAutofit fontScale="90000"/>
          </a:bodyPr>
          <a:lstStyle/>
          <a:p>
            <a:r>
              <a:rPr lang="en-US" dirty="0" smtClean="0"/>
              <a:t>Public Safety</a:t>
            </a:r>
            <a:br>
              <a:rPr lang="en-US" dirty="0" smtClean="0"/>
            </a:br>
            <a:endParaRPr lang="en-US" dirty="0"/>
          </a:p>
        </p:txBody>
      </p:sp>
      <p:sp>
        <p:nvSpPr>
          <p:cNvPr id="6" name="TextBox 5"/>
          <p:cNvSpPr txBox="1"/>
          <p:nvPr/>
        </p:nvSpPr>
        <p:spPr>
          <a:xfrm>
            <a:off x="0" y="1534180"/>
            <a:ext cx="9144000" cy="523220"/>
          </a:xfrm>
          <a:prstGeom prst="rect">
            <a:avLst/>
          </a:prstGeom>
          <a:noFill/>
        </p:spPr>
        <p:txBody>
          <a:bodyPr wrap="square" rtlCol="0">
            <a:spAutoFit/>
          </a:bodyPr>
          <a:lstStyle/>
          <a:p>
            <a:pPr algn="ctr">
              <a:defRPr sz="2160" b="1" i="0" u="none" strike="noStrike" kern="1200" baseline="0">
                <a:solidFill>
                  <a:prstClr val="black"/>
                </a:solidFill>
                <a:latin typeface="+mn-lt"/>
                <a:ea typeface="+mn-ea"/>
                <a:cs typeface="+mn-cs"/>
              </a:defRPr>
            </a:pPr>
            <a:r>
              <a:rPr lang="en-US" sz="2800" dirty="0" smtClean="0"/>
              <a:t>Violent Crime (per 1,000 population)</a:t>
            </a:r>
            <a:endParaRPr lang="en-US" sz="2800" dirty="0"/>
          </a:p>
        </p:txBody>
      </p:sp>
      <p:cxnSp>
        <p:nvCxnSpPr>
          <p:cNvPr id="7" name="Straight Connector 6"/>
          <p:cNvCxnSpPr/>
          <p:nvPr/>
        </p:nvCxnSpPr>
        <p:spPr>
          <a:xfrm>
            <a:off x="2438400" y="2057399"/>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1989750791"/>
              </p:ext>
            </p:extLst>
          </p:nvPr>
        </p:nvGraphicFramePr>
        <p:xfrm>
          <a:off x="65964" y="2057400"/>
          <a:ext cx="6563436"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140622" y="2461146"/>
            <a:ext cx="3023850" cy="738664"/>
          </a:xfrm>
          <a:prstGeom prst="rect">
            <a:avLst/>
          </a:prstGeom>
          <a:noFill/>
        </p:spPr>
        <p:txBody>
          <a:bodyPr wrap="square" rtlCol="0">
            <a:spAutoFit/>
          </a:bodyPr>
          <a:lstStyle/>
          <a:p>
            <a:pPr algn="ctr"/>
            <a:r>
              <a:rPr lang="en-US" sz="2400" b="1" dirty="0" smtClean="0"/>
              <a:t>Diamond District</a:t>
            </a:r>
          </a:p>
          <a:p>
            <a:pPr algn="ctr"/>
            <a:r>
              <a:rPr lang="en-US" dirty="0" smtClean="0"/>
              <a:t>37% drop in 10 years</a:t>
            </a:r>
            <a:endParaRPr lang="en-US" dirty="0"/>
          </a:p>
        </p:txBody>
      </p:sp>
      <p:sp>
        <p:nvSpPr>
          <p:cNvPr id="13" name="TextBox 12"/>
          <p:cNvSpPr txBox="1"/>
          <p:nvPr/>
        </p:nvSpPr>
        <p:spPr>
          <a:xfrm>
            <a:off x="6272550" y="3733800"/>
            <a:ext cx="3023850" cy="738664"/>
          </a:xfrm>
          <a:prstGeom prst="rect">
            <a:avLst/>
          </a:prstGeom>
          <a:noFill/>
        </p:spPr>
        <p:txBody>
          <a:bodyPr wrap="square" rtlCol="0">
            <a:spAutoFit/>
          </a:bodyPr>
          <a:lstStyle/>
          <a:p>
            <a:pPr algn="ctr"/>
            <a:r>
              <a:rPr lang="en-US" sz="2400" b="1" dirty="0" smtClean="0"/>
              <a:t>San Diego County</a:t>
            </a:r>
          </a:p>
          <a:p>
            <a:pPr algn="ctr"/>
            <a:r>
              <a:rPr lang="en-US" dirty="0" smtClean="0"/>
              <a:t>21% drop in 10 years</a:t>
            </a:r>
            <a:endParaRPr lang="en-US" dirty="0"/>
          </a:p>
        </p:txBody>
      </p:sp>
      <p:sp>
        <p:nvSpPr>
          <p:cNvPr id="15" name="TextBox 14"/>
          <p:cNvSpPr txBox="1"/>
          <p:nvPr/>
        </p:nvSpPr>
        <p:spPr>
          <a:xfrm>
            <a:off x="5638800" y="4800600"/>
            <a:ext cx="3352800" cy="646331"/>
          </a:xfrm>
          <a:prstGeom prst="rect">
            <a:avLst/>
          </a:prstGeom>
          <a:noFill/>
          <a:ln>
            <a:solidFill>
              <a:schemeClr val="accent1"/>
            </a:solidFill>
          </a:ln>
        </p:spPr>
        <p:txBody>
          <a:bodyPr wrap="square" rtlCol="0">
            <a:spAutoFit/>
          </a:bodyPr>
          <a:lstStyle/>
          <a:p>
            <a:pPr algn="ctr"/>
            <a:r>
              <a:rPr lang="en-US" b="1" dirty="0" smtClean="0"/>
              <a:t>Diamond District 48% HIGHER than San Diego County</a:t>
            </a:r>
            <a:endParaRPr lang="en-US" dirty="0"/>
          </a:p>
        </p:txBody>
      </p:sp>
    </p:spTree>
    <p:extLst>
      <p:ext uri="{BB962C8B-B14F-4D97-AF65-F5344CB8AC3E}">
        <p14:creationId xmlns:p14="http://schemas.microsoft.com/office/powerpoint/2010/main" val="2592560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Safety</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891305920"/>
              </p:ext>
            </p:extLst>
          </p:nvPr>
        </p:nvGraphicFramePr>
        <p:xfrm>
          <a:off x="381000" y="1524000"/>
          <a:ext cx="82296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28600" y="1560493"/>
            <a:ext cx="8839200" cy="477054"/>
          </a:xfrm>
          <a:prstGeom prst="rect">
            <a:avLst/>
          </a:prstGeom>
          <a:noFill/>
        </p:spPr>
        <p:txBody>
          <a:bodyPr wrap="square" rtlCol="0">
            <a:spAutoFit/>
          </a:bodyPr>
          <a:lstStyle/>
          <a:p>
            <a:pPr algn="ctr">
              <a:defRPr sz="1800" b="1" i="0" u="none" strike="noStrike" kern="1200" baseline="0">
                <a:solidFill>
                  <a:prstClr val="black"/>
                </a:solidFill>
                <a:latin typeface="+mn-lt"/>
                <a:ea typeface="+mn-ea"/>
                <a:cs typeface="+mn-cs"/>
              </a:defRPr>
            </a:pPr>
            <a:r>
              <a:rPr lang="en-US" sz="2500" dirty="0" smtClean="0"/>
              <a:t>Breakdown of Violent Crime in the Diamond District</a:t>
            </a:r>
            <a:endParaRPr lang="en-US" sz="2500" dirty="0"/>
          </a:p>
        </p:txBody>
      </p:sp>
      <p:cxnSp>
        <p:nvCxnSpPr>
          <p:cNvPr id="6" name="Straight Connector 5"/>
          <p:cNvCxnSpPr/>
          <p:nvPr/>
        </p:nvCxnSpPr>
        <p:spPr>
          <a:xfrm>
            <a:off x="2438400" y="2057399"/>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8358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57200"/>
            <a:ext cx="8153400" cy="990600"/>
          </a:xfrm>
        </p:spPr>
        <p:txBody>
          <a:bodyPr>
            <a:normAutofit fontScale="90000"/>
          </a:bodyPr>
          <a:lstStyle/>
          <a:p>
            <a:r>
              <a:rPr lang="en-US" dirty="0" smtClean="0"/>
              <a:t>Public Safety</a:t>
            </a:r>
            <a:br>
              <a:rPr lang="en-US" dirty="0" smtClean="0"/>
            </a:br>
            <a:endParaRPr lang="en-US" dirty="0"/>
          </a:p>
        </p:txBody>
      </p:sp>
      <p:sp>
        <p:nvSpPr>
          <p:cNvPr id="6" name="TextBox 5"/>
          <p:cNvSpPr txBox="1"/>
          <p:nvPr/>
        </p:nvSpPr>
        <p:spPr>
          <a:xfrm>
            <a:off x="0" y="1534180"/>
            <a:ext cx="9144000" cy="523220"/>
          </a:xfrm>
          <a:prstGeom prst="rect">
            <a:avLst/>
          </a:prstGeom>
          <a:noFill/>
        </p:spPr>
        <p:txBody>
          <a:bodyPr wrap="square" rtlCol="0">
            <a:spAutoFit/>
          </a:bodyPr>
          <a:lstStyle/>
          <a:p>
            <a:pPr algn="ctr">
              <a:defRPr sz="2160" b="1" i="0" u="none" strike="noStrike" kern="1200" baseline="0">
                <a:solidFill>
                  <a:prstClr val="black"/>
                </a:solidFill>
                <a:latin typeface="+mn-lt"/>
                <a:ea typeface="+mn-ea"/>
                <a:cs typeface="+mn-cs"/>
              </a:defRPr>
            </a:pPr>
            <a:r>
              <a:rPr lang="en-US" sz="2800" dirty="0" smtClean="0"/>
              <a:t>Property Crime (per 1,000 population)</a:t>
            </a:r>
            <a:endParaRPr lang="en-US" sz="2800" dirty="0"/>
          </a:p>
        </p:txBody>
      </p:sp>
      <p:cxnSp>
        <p:nvCxnSpPr>
          <p:cNvPr id="7" name="Straight Connector 6"/>
          <p:cNvCxnSpPr/>
          <p:nvPr/>
        </p:nvCxnSpPr>
        <p:spPr>
          <a:xfrm>
            <a:off x="2438400" y="2057399"/>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aphicFrame>
        <p:nvGraphicFramePr>
          <p:cNvPr id="5" name="Chart 4"/>
          <p:cNvGraphicFramePr>
            <a:graphicFrameLocks/>
          </p:cNvGraphicFramePr>
          <p:nvPr>
            <p:extLst>
              <p:ext uri="{D42A27DB-BD31-4B8C-83A1-F6EECF244321}">
                <p14:modId xmlns:p14="http://schemas.microsoft.com/office/powerpoint/2010/main" val="2452079644"/>
              </p:ext>
            </p:extLst>
          </p:nvPr>
        </p:nvGraphicFramePr>
        <p:xfrm>
          <a:off x="0" y="2209800"/>
          <a:ext cx="67818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140622" y="2461146"/>
            <a:ext cx="3023850" cy="738664"/>
          </a:xfrm>
          <a:prstGeom prst="rect">
            <a:avLst/>
          </a:prstGeom>
          <a:noFill/>
        </p:spPr>
        <p:txBody>
          <a:bodyPr wrap="square" rtlCol="0">
            <a:spAutoFit/>
          </a:bodyPr>
          <a:lstStyle/>
          <a:p>
            <a:pPr algn="ctr"/>
            <a:r>
              <a:rPr lang="en-US" sz="2400" b="1" dirty="0" smtClean="0"/>
              <a:t>Diamond District</a:t>
            </a:r>
          </a:p>
          <a:p>
            <a:pPr algn="ctr"/>
            <a:r>
              <a:rPr lang="en-US" dirty="0" smtClean="0"/>
              <a:t>28% drop in 10 years</a:t>
            </a:r>
            <a:endParaRPr lang="en-US" dirty="0"/>
          </a:p>
        </p:txBody>
      </p:sp>
      <p:sp>
        <p:nvSpPr>
          <p:cNvPr id="9" name="TextBox 8"/>
          <p:cNvSpPr txBox="1"/>
          <p:nvPr/>
        </p:nvSpPr>
        <p:spPr>
          <a:xfrm>
            <a:off x="6272550" y="3733800"/>
            <a:ext cx="3023850" cy="738664"/>
          </a:xfrm>
          <a:prstGeom prst="rect">
            <a:avLst/>
          </a:prstGeom>
          <a:noFill/>
        </p:spPr>
        <p:txBody>
          <a:bodyPr wrap="square" rtlCol="0">
            <a:spAutoFit/>
          </a:bodyPr>
          <a:lstStyle/>
          <a:p>
            <a:pPr algn="ctr"/>
            <a:r>
              <a:rPr lang="en-US" sz="2400" b="1" dirty="0" smtClean="0"/>
              <a:t>San Diego County</a:t>
            </a:r>
          </a:p>
          <a:p>
            <a:pPr algn="ctr"/>
            <a:r>
              <a:rPr lang="en-US" dirty="0" smtClean="0"/>
              <a:t>31% drop in 10 years</a:t>
            </a:r>
            <a:endParaRPr lang="en-US" dirty="0"/>
          </a:p>
        </p:txBody>
      </p:sp>
      <p:sp>
        <p:nvSpPr>
          <p:cNvPr id="10" name="TextBox 9"/>
          <p:cNvSpPr txBox="1"/>
          <p:nvPr/>
        </p:nvSpPr>
        <p:spPr>
          <a:xfrm>
            <a:off x="5638800" y="4800600"/>
            <a:ext cx="3352800" cy="646331"/>
          </a:xfrm>
          <a:prstGeom prst="rect">
            <a:avLst/>
          </a:prstGeom>
          <a:noFill/>
          <a:ln>
            <a:solidFill>
              <a:schemeClr val="accent1"/>
            </a:solidFill>
          </a:ln>
        </p:spPr>
        <p:txBody>
          <a:bodyPr wrap="square" rtlCol="0">
            <a:spAutoFit/>
          </a:bodyPr>
          <a:lstStyle/>
          <a:p>
            <a:pPr algn="ctr"/>
            <a:r>
              <a:rPr lang="en-US" b="1" dirty="0" smtClean="0"/>
              <a:t>Diamond District 14% LOWER than San Diego County</a:t>
            </a:r>
            <a:endParaRPr lang="en-US" dirty="0"/>
          </a:p>
        </p:txBody>
      </p:sp>
    </p:spTree>
    <p:extLst>
      <p:ext uri="{BB962C8B-B14F-4D97-AF65-F5344CB8AC3E}">
        <p14:creationId xmlns:p14="http://schemas.microsoft.com/office/powerpoint/2010/main" val="12923925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57200"/>
            <a:ext cx="8153400" cy="990600"/>
          </a:xfrm>
        </p:spPr>
        <p:txBody>
          <a:bodyPr>
            <a:normAutofit fontScale="90000"/>
          </a:bodyPr>
          <a:lstStyle/>
          <a:p>
            <a:r>
              <a:rPr lang="en-US" dirty="0" smtClean="0"/>
              <a:t>Public Safety</a:t>
            </a:r>
            <a:br>
              <a:rPr lang="en-US" dirty="0" smtClean="0"/>
            </a:br>
            <a:endParaRPr lang="en-US" dirty="0"/>
          </a:p>
        </p:txBody>
      </p:sp>
      <p:sp>
        <p:nvSpPr>
          <p:cNvPr id="6" name="TextBox 5"/>
          <p:cNvSpPr txBox="1"/>
          <p:nvPr/>
        </p:nvSpPr>
        <p:spPr>
          <a:xfrm>
            <a:off x="0" y="1534180"/>
            <a:ext cx="9144000" cy="523220"/>
          </a:xfrm>
          <a:prstGeom prst="rect">
            <a:avLst/>
          </a:prstGeom>
          <a:noFill/>
        </p:spPr>
        <p:txBody>
          <a:bodyPr wrap="square" rtlCol="0">
            <a:spAutoFit/>
          </a:bodyPr>
          <a:lstStyle/>
          <a:p>
            <a:pPr algn="ctr">
              <a:defRPr sz="2160" b="1" i="0" u="none" strike="noStrike" kern="1200" baseline="0">
                <a:solidFill>
                  <a:prstClr val="black"/>
                </a:solidFill>
                <a:latin typeface="+mn-lt"/>
                <a:ea typeface="+mn-ea"/>
                <a:cs typeface="+mn-cs"/>
              </a:defRPr>
            </a:pPr>
            <a:r>
              <a:rPr lang="en-US" sz="2800" dirty="0" smtClean="0"/>
              <a:t>2013 Alcohol and Narcotics Arrests (per 1,000 population)</a:t>
            </a:r>
            <a:endParaRPr lang="en-US" sz="2800" dirty="0"/>
          </a:p>
        </p:txBody>
      </p:sp>
      <p:cxnSp>
        <p:nvCxnSpPr>
          <p:cNvPr id="7" name="Straight Connector 6"/>
          <p:cNvCxnSpPr/>
          <p:nvPr/>
        </p:nvCxnSpPr>
        <p:spPr>
          <a:xfrm>
            <a:off x="2438400" y="2057399"/>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38800" y="2281535"/>
            <a:ext cx="2895600" cy="923330"/>
          </a:xfrm>
          <a:prstGeom prst="rect">
            <a:avLst/>
          </a:prstGeom>
          <a:noFill/>
          <a:ln>
            <a:solidFill>
              <a:schemeClr val="accent1"/>
            </a:solidFill>
          </a:ln>
        </p:spPr>
        <p:txBody>
          <a:bodyPr wrap="square" rtlCol="0">
            <a:spAutoFit/>
          </a:bodyPr>
          <a:lstStyle/>
          <a:p>
            <a:pPr algn="ctr"/>
            <a:r>
              <a:rPr lang="en-US" b="1" dirty="0" smtClean="0"/>
              <a:t>Diamond District 65% LOWER Alcohol arrests than City of San Diego</a:t>
            </a:r>
            <a:endParaRPr lang="en-US" dirty="0"/>
          </a:p>
        </p:txBody>
      </p:sp>
      <p:sp>
        <p:nvSpPr>
          <p:cNvPr id="12" name="TextBox 11"/>
          <p:cNvSpPr txBox="1"/>
          <p:nvPr/>
        </p:nvSpPr>
        <p:spPr>
          <a:xfrm>
            <a:off x="5616054" y="4234934"/>
            <a:ext cx="2918346" cy="923330"/>
          </a:xfrm>
          <a:prstGeom prst="rect">
            <a:avLst/>
          </a:prstGeom>
          <a:noFill/>
          <a:ln>
            <a:solidFill>
              <a:schemeClr val="accent1"/>
            </a:solidFill>
          </a:ln>
        </p:spPr>
        <p:txBody>
          <a:bodyPr wrap="square" rtlCol="0">
            <a:spAutoFit/>
          </a:bodyPr>
          <a:lstStyle/>
          <a:p>
            <a:pPr algn="ctr"/>
            <a:r>
              <a:rPr lang="en-US" b="1" dirty="0" smtClean="0"/>
              <a:t>Diamond District 18% LOWER Narcotics arrests than City of San Diego</a:t>
            </a:r>
            <a:endParaRPr lang="en-US" dirty="0"/>
          </a:p>
        </p:txBody>
      </p:sp>
      <p:graphicFrame>
        <p:nvGraphicFramePr>
          <p:cNvPr id="14" name="Chart 13"/>
          <p:cNvGraphicFramePr>
            <a:graphicFrameLocks/>
          </p:cNvGraphicFramePr>
          <p:nvPr>
            <p:extLst>
              <p:ext uri="{D42A27DB-BD31-4B8C-83A1-F6EECF244321}">
                <p14:modId xmlns:p14="http://schemas.microsoft.com/office/powerpoint/2010/main" val="2927814944"/>
              </p:ext>
            </p:extLst>
          </p:nvPr>
        </p:nvGraphicFramePr>
        <p:xfrm>
          <a:off x="0" y="2057400"/>
          <a:ext cx="70866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47952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&amp; Wellness</a:t>
            </a:r>
            <a:endParaRPr lang="en-US" dirty="0"/>
          </a:p>
        </p:txBody>
      </p:sp>
      <p:sp>
        <p:nvSpPr>
          <p:cNvPr id="6" name="TextBox 5"/>
          <p:cNvSpPr txBox="1"/>
          <p:nvPr/>
        </p:nvSpPr>
        <p:spPr>
          <a:xfrm>
            <a:off x="2743200" y="1676400"/>
            <a:ext cx="3649289" cy="523220"/>
          </a:xfrm>
          <a:prstGeom prst="rect">
            <a:avLst/>
          </a:prstGeom>
          <a:noFill/>
        </p:spPr>
        <p:txBody>
          <a:bodyPr wrap="square" rtlCol="0">
            <a:spAutoFit/>
          </a:bodyPr>
          <a:lstStyle/>
          <a:p>
            <a:r>
              <a:rPr lang="en-US" sz="2800" b="1" dirty="0" smtClean="0">
                <a:latin typeface="+mj-lt"/>
              </a:rPr>
              <a:t>Top 5 Cause of Death</a:t>
            </a:r>
          </a:p>
        </p:txBody>
      </p:sp>
      <p:cxnSp>
        <p:nvCxnSpPr>
          <p:cNvPr id="8" name="Straight Connector 7"/>
          <p:cNvCxnSpPr/>
          <p:nvPr/>
        </p:nvCxnSpPr>
        <p:spPr>
          <a:xfrm>
            <a:off x="4572000" y="2209801"/>
            <a:ext cx="0" cy="3160693"/>
          </a:xfrm>
          <a:prstGeom prst="line">
            <a:avLst/>
          </a:prstGeom>
          <a:ln w="44450">
            <a:gradFill flip="none" rotWithShape="1">
              <a:gsLst>
                <a:gs pos="0">
                  <a:schemeClr val="tx2"/>
                </a:gs>
                <a:gs pos="39999">
                  <a:schemeClr val="accent1"/>
                </a:gs>
                <a:gs pos="70000">
                  <a:schemeClr val="accent1">
                    <a:lumMod val="40000"/>
                    <a:lumOff val="60000"/>
                    <a:alpha val="56000"/>
                  </a:schemeClr>
                </a:gs>
                <a:gs pos="100000">
                  <a:schemeClr val="accent1">
                    <a:lumMod val="20000"/>
                    <a:lumOff val="80000"/>
                  </a:schemeClr>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86000" y="2209800"/>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4800" y="2590800"/>
            <a:ext cx="4114800" cy="2474524"/>
          </a:xfrm>
          <a:prstGeom prst="rect">
            <a:avLst/>
          </a:prstGeom>
          <a:noFill/>
        </p:spPr>
        <p:txBody>
          <a:bodyPr wrap="square" rtlCol="0">
            <a:spAutoFit/>
          </a:bodyPr>
          <a:lstStyle/>
          <a:p>
            <a:pPr algn="ctr"/>
            <a:r>
              <a:rPr lang="en-US" sz="2160" b="1" dirty="0" smtClean="0"/>
              <a:t>Diamond District</a:t>
            </a:r>
            <a:br>
              <a:rPr lang="en-US" sz="2160" b="1" dirty="0" smtClean="0"/>
            </a:br>
            <a:r>
              <a:rPr lang="en-US" sz="2160" dirty="0" smtClean="0"/>
              <a:t>(n=1,220)</a:t>
            </a:r>
            <a:endParaRPr lang="en-US" sz="2160" b="1" dirty="0" smtClean="0"/>
          </a:p>
          <a:p>
            <a:pPr algn="just"/>
            <a:endParaRPr lang="en-US" sz="2160" b="1" dirty="0" smtClean="0"/>
          </a:p>
          <a:p>
            <a:pPr algn="just"/>
            <a:r>
              <a:rPr lang="en-US" dirty="0" smtClean="0"/>
              <a:t>Heart Disease ……………….. 25.2%</a:t>
            </a:r>
          </a:p>
          <a:p>
            <a:pPr algn="just"/>
            <a:r>
              <a:rPr lang="en-US" dirty="0" smtClean="0"/>
              <a:t>Cancers</a:t>
            </a:r>
            <a:r>
              <a:rPr lang="en-US" dirty="0"/>
              <a:t> </a:t>
            </a:r>
            <a:r>
              <a:rPr lang="en-US" dirty="0" smtClean="0"/>
              <a:t>………….…………... 24.7%</a:t>
            </a:r>
          </a:p>
          <a:p>
            <a:pPr algn="just"/>
            <a:r>
              <a:rPr lang="en-US" dirty="0" smtClean="0"/>
              <a:t>Other Causes ………………... 20.2%</a:t>
            </a:r>
          </a:p>
          <a:p>
            <a:pPr algn="just"/>
            <a:r>
              <a:rPr lang="en-US" dirty="0" smtClean="0"/>
              <a:t>Unintentional </a:t>
            </a:r>
            <a:r>
              <a:rPr lang="en-US" dirty="0" smtClean="0"/>
              <a:t>Injuries </a:t>
            </a:r>
            <a:r>
              <a:rPr lang="en-US" dirty="0" smtClean="0"/>
              <a:t>………….. </a:t>
            </a:r>
            <a:r>
              <a:rPr lang="en-US" dirty="0" smtClean="0"/>
              <a:t>5.2%</a:t>
            </a:r>
          </a:p>
          <a:p>
            <a:pPr algn="just"/>
            <a:r>
              <a:rPr lang="en-US" dirty="0" smtClean="0"/>
              <a:t>Stroke ……………………….… 5.0%</a:t>
            </a:r>
            <a:endParaRPr lang="en-US" dirty="0"/>
          </a:p>
        </p:txBody>
      </p:sp>
      <p:sp>
        <p:nvSpPr>
          <p:cNvPr id="13" name="TextBox 12"/>
          <p:cNvSpPr txBox="1"/>
          <p:nvPr/>
        </p:nvSpPr>
        <p:spPr>
          <a:xfrm>
            <a:off x="4648200" y="2514600"/>
            <a:ext cx="4152900" cy="2751522"/>
          </a:xfrm>
          <a:prstGeom prst="rect">
            <a:avLst/>
          </a:prstGeom>
          <a:noFill/>
        </p:spPr>
        <p:txBody>
          <a:bodyPr wrap="square" rtlCol="0">
            <a:spAutoFit/>
          </a:bodyPr>
          <a:lstStyle/>
          <a:p>
            <a:pPr algn="ctr"/>
            <a:r>
              <a:rPr lang="en-US" sz="2160" b="1" dirty="0" smtClean="0"/>
              <a:t>San Diego County</a:t>
            </a:r>
          </a:p>
          <a:p>
            <a:pPr algn="ctr"/>
            <a:r>
              <a:rPr lang="en-US" sz="2160" dirty="0" smtClean="0"/>
              <a:t>(n=19,925)</a:t>
            </a:r>
          </a:p>
          <a:p>
            <a:pPr algn="just"/>
            <a:endParaRPr lang="en-US" sz="2160" b="1" dirty="0" smtClean="0"/>
          </a:p>
          <a:p>
            <a:pPr algn="just"/>
            <a:r>
              <a:rPr lang="en-US" dirty="0" smtClean="0"/>
              <a:t>Cancers ……...………………. 24.8%</a:t>
            </a:r>
          </a:p>
          <a:p>
            <a:pPr algn="just"/>
            <a:r>
              <a:rPr lang="en-US" dirty="0" smtClean="0"/>
              <a:t>Heart Disease ………………... 23.1%</a:t>
            </a:r>
          </a:p>
          <a:p>
            <a:pPr algn="just"/>
            <a:r>
              <a:rPr lang="en-US" dirty="0" smtClean="0"/>
              <a:t>Other Causes ……………….... 20.5%</a:t>
            </a:r>
          </a:p>
          <a:p>
            <a:pPr algn="just"/>
            <a:r>
              <a:rPr lang="en-US" dirty="0" smtClean="0"/>
              <a:t>Alzheimer’s Disease	…………… 5.8%</a:t>
            </a:r>
          </a:p>
          <a:p>
            <a:pPr algn="just"/>
            <a:r>
              <a:rPr lang="en-US" dirty="0" smtClean="0"/>
              <a:t>Chronic Lower</a:t>
            </a:r>
            <a:r>
              <a:rPr lang="en-US" dirty="0"/>
              <a:t> </a:t>
            </a:r>
            <a:r>
              <a:rPr lang="en-US" dirty="0" smtClean="0"/>
              <a:t>Respiratory </a:t>
            </a:r>
            <a:endParaRPr lang="en-US" dirty="0"/>
          </a:p>
          <a:p>
            <a:pPr algn="just"/>
            <a:r>
              <a:rPr lang="en-US" dirty="0" smtClean="0"/>
              <a:t>Disease ……………………… </a:t>
            </a:r>
            <a:r>
              <a:rPr lang="en-US" dirty="0" smtClean="0"/>
              <a:t>5.1%</a:t>
            </a:r>
            <a:endParaRPr lang="en-US" dirty="0"/>
          </a:p>
        </p:txBody>
      </p:sp>
    </p:spTree>
    <p:extLst>
      <p:ext uri="{BB962C8B-B14F-4D97-AF65-F5344CB8AC3E}">
        <p14:creationId xmlns:p14="http://schemas.microsoft.com/office/powerpoint/2010/main" val="3199095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5" name="TextBox 4"/>
          <p:cNvSpPr txBox="1"/>
          <p:nvPr/>
        </p:nvSpPr>
        <p:spPr>
          <a:xfrm>
            <a:off x="0" y="1524000"/>
            <a:ext cx="9144000" cy="523220"/>
          </a:xfrm>
          <a:prstGeom prst="rect">
            <a:avLst/>
          </a:prstGeom>
          <a:noFill/>
        </p:spPr>
        <p:txBody>
          <a:bodyPr wrap="square" rtlCol="0">
            <a:spAutoFit/>
          </a:bodyPr>
          <a:lstStyle/>
          <a:p>
            <a:pPr algn="ctr"/>
            <a:r>
              <a:rPr lang="en-US" sz="2800" b="1" dirty="0" smtClean="0">
                <a:latin typeface="+mj-lt"/>
              </a:rPr>
              <a:t>Diamond District Population</a:t>
            </a:r>
          </a:p>
        </p:txBody>
      </p:sp>
      <p:cxnSp>
        <p:nvCxnSpPr>
          <p:cNvPr id="6" name="Straight Connector 5"/>
          <p:cNvCxnSpPr/>
          <p:nvPr/>
        </p:nvCxnSpPr>
        <p:spPr>
          <a:xfrm>
            <a:off x="2438400" y="2057400"/>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64158" y="4862731"/>
            <a:ext cx="1560042" cy="646331"/>
          </a:xfrm>
          <a:prstGeom prst="rect">
            <a:avLst/>
          </a:prstGeom>
          <a:noFill/>
        </p:spPr>
        <p:txBody>
          <a:bodyPr wrap="none" rtlCol="0">
            <a:spAutoFit/>
          </a:bodyPr>
          <a:lstStyle/>
          <a:p>
            <a:r>
              <a:rPr lang="en-US" sz="3600" b="1" dirty="0" smtClean="0">
                <a:solidFill>
                  <a:schemeClr val="bg1">
                    <a:lumMod val="50000"/>
                  </a:schemeClr>
                </a:solidFill>
              </a:rPr>
              <a:t>85,124</a:t>
            </a:r>
            <a:endParaRPr lang="en-US" sz="3600" b="1" dirty="0">
              <a:solidFill>
                <a:schemeClr val="bg1">
                  <a:lumMod val="50000"/>
                </a:schemeClr>
              </a:solidFill>
            </a:endParaRPr>
          </a:p>
        </p:txBody>
      </p:sp>
      <p:sp>
        <p:nvSpPr>
          <p:cNvPr id="11" name="TextBox 10"/>
          <p:cNvSpPr txBox="1"/>
          <p:nvPr/>
        </p:nvSpPr>
        <p:spPr>
          <a:xfrm>
            <a:off x="5860269" y="4862730"/>
            <a:ext cx="1560042" cy="646331"/>
          </a:xfrm>
          <a:prstGeom prst="rect">
            <a:avLst/>
          </a:prstGeom>
          <a:noFill/>
        </p:spPr>
        <p:txBody>
          <a:bodyPr wrap="none" rtlCol="0">
            <a:spAutoFit/>
          </a:bodyPr>
          <a:lstStyle/>
          <a:p>
            <a:r>
              <a:rPr lang="en-US" sz="3600" b="1" dirty="0" smtClean="0"/>
              <a:t>87,772</a:t>
            </a:r>
            <a:endParaRPr lang="en-US" sz="3600" b="1" dirty="0"/>
          </a:p>
        </p:txBody>
      </p:sp>
      <p:sp>
        <p:nvSpPr>
          <p:cNvPr id="12" name="TextBox 11"/>
          <p:cNvSpPr txBox="1"/>
          <p:nvPr/>
        </p:nvSpPr>
        <p:spPr>
          <a:xfrm>
            <a:off x="1524000" y="2514600"/>
            <a:ext cx="1654620" cy="646331"/>
          </a:xfrm>
          <a:prstGeom prst="rect">
            <a:avLst/>
          </a:prstGeom>
          <a:noFill/>
        </p:spPr>
        <p:txBody>
          <a:bodyPr wrap="none" rtlCol="0">
            <a:spAutoFit/>
          </a:bodyPr>
          <a:lstStyle/>
          <a:p>
            <a:r>
              <a:rPr lang="en-US" sz="3600" b="1" dirty="0" smtClean="0">
                <a:solidFill>
                  <a:schemeClr val="bg1">
                    <a:lumMod val="50000"/>
                  </a:schemeClr>
                </a:solidFill>
              </a:rPr>
              <a:t>In 2003</a:t>
            </a:r>
            <a:endParaRPr lang="en-US" sz="3600" b="1" dirty="0">
              <a:solidFill>
                <a:schemeClr val="bg1">
                  <a:lumMod val="50000"/>
                </a:schemeClr>
              </a:solidFill>
            </a:endParaRPr>
          </a:p>
        </p:txBody>
      </p:sp>
      <p:sp>
        <p:nvSpPr>
          <p:cNvPr id="13" name="TextBox 12"/>
          <p:cNvSpPr txBox="1"/>
          <p:nvPr/>
        </p:nvSpPr>
        <p:spPr>
          <a:xfrm>
            <a:off x="5812980" y="2514600"/>
            <a:ext cx="1654620" cy="646331"/>
          </a:xfrm>
          <a:prstGeom prst="rect">
            <a:avLst/>
          </a:prstGeom>
          <a:noFill/>
        </p:spPr>
        <p:txBody>
          <a:bodyPr wrap="none" rtlCol="0">
            <a:spAutoFit/>
          </a:bodyPr>
          <a:lstStyle/>
          <a:p>
            <a:r>
              <a:rPr lang="en-US" sz="3600" b="1" dirty="0" smtClean="0"/>
              <a:t>In 2013</a:t>
            </a:r>
            <a:endParaRPr lang="en-US" sz="3600" b="1" dirty="0"/>
          </a:p>
        </p:txBody>
      </p:sp>
      <p:sp>
        <p:nvSpPr>
          <p:cNvPr id="15" name="TextBox 14"/>
          <p:cNvSpPr txBox="1"/>
          <p:nvPr/>
        </p:nvSpPr>
        <p:spPr>
          <a:xfrm>
            <a:off x="3276600" y="3342692"/>
            <a:ext cx="1941557" cy="646331"/>
          </a:xfrm>
          <a:prstGeom prst="rect">
            <a:avLst/>
          </a:prstGeom>
          <a:noFill/>
        </p:spPr>
        <p:txBody>
          <a:bodyPr wrap="none" rtlCol="0">
            <a:spAutoFit/>
          </a:bodyPr>
          <a:lstStyle/>
          <a:p>
            <a:r>
              <a:rPr lang="en-US" sz="3600" b="1" dirty="0" smtClean="0">
                <a:solidFill>
                  <a:schemeClr val="accent1"/>
                </a:solidFill>
              </a:rPr>
              <a:t>3 percent</a:t>
            </a:r>
            <a:endParaRPr lang="en-US" sz="3600" b="1" dirty="0">
              <a:solidFill>
                <a:schemeClr val="accent1"/>
              </a:solidFill>
            </a:endParaRPr>
          </a:p>
        </p:txBody>
      </p:sp>
      <p:cxnSp>
        <p:nvCxnSpPr>
          <p:cNvPr id="16" name="Straight Arrow Connector 15"/>
          <p:cNvCxnSpPr/>
          <p:nvPr/>
        </p:nvCxnSpPr>
        <p:spPr>
          <a:xfrm flipV="1">
            <a:off x="5334000" y="3387256"/>
            <a:ext cx="0" cy="457200"/>
          </a:xfrm>
          <a:prstGeom prst="straightConnector1">
            <a:avLst/>
          </a:prstGeom>
          <a:ln w="57150">
            <a:solidFill>
              <a:schemeClr val="accent4"/>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90" y="3138123"/>
            <a:ext cx="660400" cy="1701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3979" y="3160931"/>
            <a:ext cx="660400" cy="1701800"/>
          </a:xfrm>
          <a:prstGeom prst="rect">
            <a:avLst/>
          </a:prstGeom>
        </p:spPr>
      </p:pic>
    </p:spTree>
    <p:extLst>
      <p:ext uri="{BB962C8B-B14F-4D97-AF65-F5344CB8AC3E}">
        <p14:creationId xmlns:p14="http://schemas.microsoft.com/office/powerpoint/2010/main" val="27935925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&amp; Wellness</a:t>
            </a:r>
            <a:endParaRPr lang="en-US" dirty="0"/>
          </a:p>
        </p:txBody>
      </p:sp>
      <p:sp>
        <p:nvSpPr>
          <p:cNvPr id="6" name="TextBox 5"/>
          <p:cNvSpPr txBox="1"/>
          <p:nvPr/>
        </p:nvSpPr>
        <p:spPr>
          <a:xfrm>
            <a:off x="2819400" y="1676400"/>
            <a:ext cx="3649289" cy="523220"/>
          </a:xfrm>
          <a:prstGeom prst="rect">
            <a:avLst/>
          </a:prstGeom>
          <a:noFill/>
        </p:spPr>
        <p:txBody>
          <a:bodyPr wrap="square" rtlCol="0">
            <a:spAutoFit/>
          </a:bodyPr>
          <a:lstStyle/>
          <a:p>
            <a:pPr algn="ctr"/>
            <a:r>
              <a:rPr lang="en-US" sz="2800" b="1" dirty="0" smtClean="0">
                <a:latin typeface="+mj-lt"/>
              </a:rPr>
              <a:t>Age at Death</a:t>
            </a:r>
          </a:p>
        </p:txBody>
      </p:sp>
      <p:cxnSp>
        <p:nvCxnSpPr>
          <p:cNvPr id="10" name="Straight Connector 9"/>
          <p:cNvCxnSpPr/>
          <p:nvPr/>
        </p:nvCxnSpPr>
        <p:spPr>
          <a:xfrm>
            <a:off x="2438400" y="2209800"/>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aphicFrame>
        <p:nvGraphicFramePr>
          <p:cNvPr id="7" name="Chart 6"/>
          <p:cNvGraphicFramePr>
            <a:graphicFrameLocks/>
          </p:cNvGraphicFramePr>
          <p:nvPr>
            <p:extLst>
              <p:ext uri="{D42A27DB-BD31-4B8C-83A1-F6EECF244321}">
                <p14:modId xmlns:p14="http://schemas.microsoft.com/office/powerpoint/2010/main" val="3918062932"/>
              </p:ext>
            </p:extLst>
          </p:nvPr>
        </p:nvGraphicFramePr>
        <p:xfrm>
          <a:off x="0" y="2209800"/>
          <a:ext cx="8915400" cy="40665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89074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&amp; Wellness</a:t>
            </a:r>
            <a:endParaRPr lang="en-US" dirty="0"/>
          </a:p>
        </p:txBody>
      </p:sp>
      <p:sp>
        <p:nvSpPr>
          <p:cNvPr id="9" name="TextBox 8"/>
          <p:cNvSpPr txBox="1"/>
          <p:nvPr/>
        </p:nvSpPr>
        <p:spPr>
          <a:xfrm>
            <a:off x="0" y="1600200"/>
            <a:ext cx="9144000" cy="523220"/>
          </a:xfrm>
          <a:prstGeom prst="rect">
            <a:avLst/>
          </a:prstGeom>
          <a:noFill/>
        </p:spPr>
        <p:txBody>
          <a:bodyPr wrap="square" rtlCol="0">
            <a:spAutoFit/>
          </a:bodyPr>
          <a:lstStyle/>
          <a:p>
            <a:pPr algn="ctr"/>
            <a:r>
              <a:rPr lang="en-US" sz="2800" b="1" dirty="0" smtClean="0">
                <a:latin typeface="+mj-lt"/>
              </a:rPr>
              <a:t>Health Insurance Coverage by Source</a:t>
            </a:r>
          </a:p>
        </p:txBody>
      </p:sp>
      <p:cxnSp>
        <p:nvCxnSpPr>
          <p:cNvPr id="10" name="Straight Connector 9"/>
          <p:cNvCxnSpPr/>
          <p:nvPr/>
        </p:nvCxnSpPr>
        <p:spPr>
          <a:xfrm>
            <a:off x="2438400" y="2153601"/>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aphicFrame>
        <p:nvGraphicFramePr>
          <p:cNvPr id="11" name="Chart 10"/>
          <p:cNvGraphicFramePr>
            <a:graphicFrameLocks/>
          </p:cNvGraphicFramePr>
          <p:nvPr>
            <p:extLst>
              <p:ext uri="{D42A27DB-BD31-4B8C-83A1-F6EECF244321}">
                <p14:modId xmlns:p14="http://schemas.microsoft.com/office/powerpoint/2010/main" val="291337291"/>
              </p:ext>
            </p:extLst>
          </p:nvPr>
        </p:nvGraphicFramePr>
        <p:xfrm>
          <a:off x="571500" y="1861810"/>
          <a:ext cx="8382000" cy="45519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2057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&amp; Wellness</a:t>
            </a:r>
            <a:endParaRPr lang="en-US" dirty="0"/>
          </a:p>
        </p:txBody>
      </p:sp>
      <p:sp>
        <p:nvSpPr>
          <p:cNvPr id="6" name="TextBox 5"/>
          <p:cNvSpPr txBox="1"/>
          <p:nvPr/>
        </p:nvSpPr>
        <p:spPr>
          <a:xfrm>
            <a:off x="3058012" y="1676400"/>
            <a:ext cx="3495188" cy="523220"/>
          </a:xfrm>
          <a:prstGeom prst="rect">
            <a:avLst/>
          </a:prstGeom>
          <a:noFill/>
        </p:spPr>
        <p:txBody>
          <a:bodyPr wrap="none" rtlCol="0">
            <a:spAutoFit/>
          </a:bodyPr>
          <a:lstStyle/>
          <a:p>
            <a:r>
              <a:rPr lang="en-US" sz="2800" b="1" dirty="0" smtClean="0">
                <a:latin typeface="+mj-lt"/>
              </a:rPr>
              <a:t>Births to Teen Mothers</a:t>
            </a:r>
          </a:p>
        </p:txBody>
      </p:sp>
      <p:cxnSp>
        <p:nvCxnSpPr>
          <p:cNvPr id="8" name="Straight Connector 7"/>
          <p:cNvCxnSpPr/>
          <p:nvPr/>
        </p:nvCxnSpPr>
        <p:spPr>
          <a:xfrm>
            <a:off x="4724400" y="2209801"/>
            <a:ext cx="0" cy="3160693"/>
          </a:xfrm>
          <a:prstGeom prst="line">
            <a:avLst/>
          </a:prstGeom>
          <a:ln w="44450">
            <a:gradFill flip="none" rotWithShape="1">
              <a:gsLst>
                <a:gs pos="0">
                  <a:schemeClr val="tx2"/>
                </a:gs>
                <a:gs pos="39999">
                  <a:schemeClr val="accent1"/>
                </a:gs>
                <a:gs pos="70000">
                  <a:schemeClr val="accent1">
                    <a:lumMod val="40000"/>
                    <a:lumOff val="60000"/>
                    <a:alpha val="56000"/>
                  </a:schemeClr>
                </a:gs>
                <a:gs pos="100000">
                  <a:schemeClr val="accent1">
                    <a:lumMod val="20000"/>
                    <a:lumOff val="80000"/>
                  </a:schemeClr>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38400" y="2209800"/>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aphicFrame>
        <p:nvGraphicFramePr>
          <p:cNvPr id="9" name="Chart 8"/>
          <p:cNvGraphicFramePr>
            <a:graphicFrameLocks/>
          </p:cNvGraphicFramePr>
          <p:nvPr>
            <p:extLst>
              <p:ext uri="{D42A27DB-BD31-4B8C-83A1-F6EECF244321}">
                <p14:modId xmlns:p14="http://schemas.microsoft.com/office/powerpoint/2010/main" val="1649864120"/>
              </p:ext>
            </p:extLst>
          </p:nvPr>
        </p:nvGraphicFramePr>
        <p:xfrm>
          <a:off x="-228600" y="2649557"/>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2095273647"/>
              </p:ext>
            </p:extLst>
          </p:nvPr>
        </p:nvGraphicFramePr>
        <p:xfrm>
          <a:off x="4267200" y="2590800"/>
          <a:ext cx="4719881" cy="27813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609888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&amp; Wellness</a:t>
            </a:r>
            <a:endParaRPr lang="en-US" dirty="0"/>
          </a:p>
        </p:txBody>
      </p:sp>
      <p:sp>
        <p:nvSpPr>
          <p:cNvPr id="9" name="TextBox 8"/>
          <p:cNvSpPr txBox="1"/>
          <p:nvPr/>
        </p:nvSpPr>
        <p:spPr>
          <a:xfrm>
            <a:off x="3733800" y="1600200"/>
            <a:ext cx="1995996" cy="523220"/>
          </a:xfrm>
          <a:prstGeom prst="rect">
            <a:avLst/>
          </a:prstGeom>
          <a:noFill/>
        </p:spPr>
        <p:txBody>
          <a:bodyPr wrap="none" rtlCol="0">
            <a:spAutoFit/>
          </a:bodyPr>
          <a:lstStyle/>
          <a:p>
            <a:r>
              <a:rPr lang="en-US" sz="2800" b="1" dirty="0" smtClean="0">
                <a:latin typeface="+mj-lt"/>
              </a:rPr>
              <a:t>Birth Weight</a:t>
            </a:r>
          </a:p>
        </p:txBody>
      </p:sp>
      <p:cxnSp>
        <p:nvCxnSpPr>
          <p:cNvPr id="10" name="Straight Connector 9"/>
          <p:cNvCxnSpPr/>
          <p:nvPr/>
        </p:nvCxnSpPr>
        <p:spPr>
          <a:xfrm>
            <a:off x="2438400" y="2153601"/>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aphicFrame>
        <p:nvGraphicFramePr>
          <p:cNvPr id="7" name="Chart 6"/>
          <p:cNvGraphicFramePr>
            <a:graphicFrameLocks/>
          </p:cNvGraphicFramePr>
          <p:nvPr>
            <p:extLst>
              <p:ext uri="{D42A27DB-BD31-4B8C-83A1-F6EECF244321}">
                <p14:modId xmlns:p14="http://schemas.microsoft.com/office/powerpoint/2010/main" val="324495284"/>
              </p:ext>
            </p:extLst>
          </p:nvPr>
        </p:nvGraphicFramePr>
        <p:xfrm>
          <a:off x="609600" y="2235993"/>
          <a:ext cx="8229599" cy="37076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52268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&amp; Wellness</a:t>
            </a:r>
            <a:endParaRPr lang="en-US" dirty="0"/>
          </a:p>
        </p:txBody>
      </p:sp>
      <p:sp>
        <p:nvSpPr>
          <p:cNvPr id="9" name="TextBox 8"/>
          <p:cNvSpPr txBox="1"/>
          <p:nvPr/>
        </p:nvSpPr>
        <p:spPr>
          <a:xfrm>
            <a:off x="304800" y="1600200"/>
            <a:ext cx="8686800" cy="523220"/>
          </a:xfrm>
          <a:prstGeom prst="rect">
            <a:avLst/>
          </a:prstGeom>
          <a:noFill/>
        </p:spPr>
        <p:txBody>
          <a:bodyPr wrap="square" rtlCol="0">
            <a:spAutoFit/>
          </a:bodyPr>
          <a:lstStyle/>
          <a:p>
            <a:pPr algn="ctr"/>
            <a:r>
              <a:rPr lang="en-US" sz="2800" b="1" dirty="0" smtClean="0">
                <a:latin typeface="+mj-lt"/>
              </a:rPr>
              <a:t>Immunization Status of Kindergarten Students</a:t>
            </a:r>
          </a:p>
        </p:txBody>
      </p:sp>
      <p:cxnSp>
        <p:nvCxnSpPr>
          <p:cNvPr id="10" name="Straight Connector 9"/>
          <p:cNvCxnSpPr/>
          <p:nvPr/>
        </p:nvCxnSpPr>
        <p:spPr>
          <a:xfrm>
            <a:off x="2438400" y="2153601"/>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aphicFrame>
        <p:nvGraphicFramePr>
          <p:cNvPr id="6" name="Chart 5"/>
          <p:cNvGraphicFramePr>
            <a:graphicFrameLocks/>
          </p:cNvGraphicFramePr>
          <p:nvPr>
            <p:extLst>
              <p:ext uri="{D42A27DB-BD31-4B8C-83A1-F6EECF244321}">
                <p14:modId xmlns:p14="http://schemas.microsoft.com/office/powerpoint/2010/main" val="2264811253"/>
              </p:ext>
            </p:extLst>
          </p:nvPr>
        </p:nvGraphicFramePr>
        <p:xfrm>
          <a:off x="457200" y="2123420"/>
          <a:ext cx="8134350" cy="34391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83919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&amp; Wellness</a:t>
            </a:r>
            <a:endParaRPr lang="en-US" dirty="0"/>
          </a:p>
        </p:txBody>
      </p:sp>
      <p:sp>
        <p:nvSpPr>
          <p:cNvPr id="9" name="TextBox 8"/>
          <p:cNvSpPr txBox="1"/>
          <p:nvPr/>
        </p:nvSpPr>
        <p:spPr>
          <a:xfrm>
            <a:off x="304800" y="1600200"/>
            <a:ext cx="8529820" cy="523220"/>
          </a:xfrm>
          <a:prstGeom prst="rect">
            <a:avLst/>
          </a:prstGeom>
          <a:noFill/>
        </p:spPr>
        <p:txBody>
          <a:bodyPr wrap="square" rtlCol="0">
            <a:spAutoFit/>
          </a:bodyPr>
          <a:lstStyle/>
          <a:p>
            <a:pPr algn="ctr"/>
            <a:r>
              <a:rPr lang="en-US" sz="2800" b="1" dirty="0" smtClean="0">
                <a:latin typeface="+mj-lt"/>
              </a:rPr>
              <a:t>Body Composition of 9</a:t>
            </a:r>
            <a:r>
              <a:rPr lang="en-US" sz="2800" b="1" baseline="30000" dirty="0" smtClean="0">
                <a:latin typeface="+mj-lt"/>
              </a:rPr>
              <a:t>th</a:t>
            </a:r>
            <a:r>
              <a:rPr lang="en-US" sz="2800" b="1" dirty="0" smtClean="0">
                <a:latin typeface="+mj-lt"/>
              </a:rPr>
              <a:t> Graders</a:t>
            </a:r>
          </a:p>
        </p:txBody>
      </p:sp>
      <p:cxnSp>
        <p:nvCxnSpPr>
          <p:cNvPr id="10" name="Straight Connector 9"/>
          <p:cNvCxnSpPr/>
          <p:nvPr/>
        </p:nvCxnSpPr>
        <p:spPr>
          <a:xfrm>
            <a:off x="2438400" y="2153601"/>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aphicFrame>
        <p:nvGraphicFramePr>
          <p:cNvPr id="6" name="Chart 5"/>
          <p:cNvGraphicFramePr>
            <a:graphicFrameLocks/>
          </p:cNvGraphicFramePr>
          <p:nvPr>
            <p:extLst>
              <p:ext uri="{D42A27DB-BD31-4B8C-83A1-F6EECF244321}">
                <p14:modId xmlns:p14="http://schemas.microsoft.com/office/powerpoint/2010/main" val="1932595296"/>
              </p:ext>
            </p:extLst>
          </p:nvPr>
        </p:nvGraphicFramePr>
        <p:xfrm>
          <a:off x="738070" y="2123420"/>
          <a:ext cx="8041390" cy="45172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57616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&amp; Wellness</a:t>
            </a:r>
            <a:endParaRPr lang="en-US" dirty="0"/>
          </a:p>
        </p:txBody>
      </p:sp>
      <p:sp>
        <p:nvSpPr>
          <p:cNvPr id="9" name="TextBox 8"/>
          <p:cNvSpPr txBox="1"/>
          <p:nvPr/>
        </p:nvSpPr>
        <p:spPr>
          <a:xfrm>
            <a:off x="304800" y="1600200"/>
            <a:ext cx="8529820" cy="954107"/>
          </a:xfrm>
          <a:prstGeom prst="rect">
            <a:avLst/>
          </a:prstGeom>
          <a:noFill/>
        </p:spPr>
        <p:txBody>
          <a:bodyPr wrap="square" rtlCol="0">
            <a:spAutoFit/>
          </a:bodyPr>
          <a:lstStyle/>
          <a:p>
            <a:pPr algn="ctr"/>
            <a:r>
              <a:rPr lang="en-US" sz="2800" b="1" dirty="0" smtClean="0">
                <a:latin typeface="+mj-lt"/>
              </a:rPr>
              <a:t>Percent of Population Residing more than 1 mile from Grocery Store</a:t>
            </a:r>
          </a:p>
        </p:txBody>
      </p:sp>
      <p:cxnSp>
        <p:nvCxnSpPr>
          <p:cNvPr id="10" name="Straight Connector 9"/>
          <p:cNvCxnSpPr/>
          <p:nvPr/>
        </p:nvCxnSpPr>
        <p:spPr>
          <a:xfrm>
            <a:off x="2438400" y="2514600"/>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2382122589"/>
              </p:ext>
            </p:extLst>
          </p:nvPr>
        </p:nvGraphicFramePr>
        <p:xfrm>
          <a:off x="838200" y="2554306"/>
          <a:ext cx="7239000" cy="39426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26694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&amp; Wellness</a:t>
            </a:r>
            <a:endParaRPr lang="en-US" dirty="0"/>
          </a:p>
        </p:txBody>
      </p:sp>
      <p:sp>
        <p:nvSpPr>
          <p:cNvPr id="9" name="TextBox 8"/>
          <p:cNvSpPr txBox="1"/>
          <p:nvPr/>
        </p:nvSpPr>
        <p:spPr>
          <a:xfrm>
            <a:off x="0" y="1600200"/>
            <a:ext cx="9144000" cy="523220"/>
          </a:xfrm>
          <a:prstGeom prst="rect">
            <a:avLst/>
          </a:prstGeom>
          <a:noFill/>
        </p:spPr>
        <p:txBody>
          <a:bodyPr wrap="square" rtlCol="0">
            <a:spAutoFit/>
          </a:bodyPr>
          <a:lstStyle/>
          <a:p>
            <a:pPr algn="ctr"/>
            <a:r>
              <a:rPr lang="en-US" sz="2800" b="1" dirty="0" smtClean="0">
                <a:latin typeface="+mj-lt"/>
              </a:rPr>
              <a:t>Dental Establishments (per 1,000 people)</a:t>
            </a:r>
          </a:p>
        </p:txBody>
      </p:sp>
      <p:cxnSp>
        <p:nvCxnSpPr>
          <p:cNvPr id="10" name="Straight Connector 9"/>
          <p:cNvCxnSpPr/>
          <p:nvPr/>
        </p:nvCxnSpPr>
        <p:spPr>
          <a:xfrm>
            <a:off x="2438400" y="2153601"/>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aphicFrame>
        <p:nvGraphicFramePr>
          <p:cNvPr id="7" name="Chart 6"/>
          <p:cNvGraphicFramePr>
            <a:graphicFrameLocks/>
          </p:cNvGraphicFramePr>
          <p:nvPr>
            <p:extLst>
              <p:ext uri="{D42A27DB-BD31-4B8C-83A1-F6EECF244321}">
                <p14:modId xmlns:p14="http://schemas.microsoft.com/office/powerpoint/2010/main" val="3707919049"/>
              </p:ext>
            </p:extLst>
          </p:nvPr>
        </p:nvGraphicFramePr>
        <p:xfrm>
          <a:off x="1066800" y="2362200"/>
          <a:ext cx="73152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65792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Civic Participation</a:t>
            </a:r>
            <a:endParaRPr lang="en-US" dirty="0"/>
          </a:p>
        </p:txBody>
      </p:sp>
      <p:sp>
        <p:nvSpPr>
          <p:cNvPr id="5" name="TextBox 4"/>
          <p:cNvSpPr txBox="1"/>
          <p:nvPr/>
        </p:nvSpPr>
        <p:spPr>
          <a:xfrm>
            <a:off x="152400" y="1434405"/>
            <a:ext cx="8839200" cy="1384995"/>
          </a:xfrm>
          <a:prstGeom prst="rect">
            <a:avLst/>
          </a:prstGeom>
          <a:noFill/>
        </p:spPr>
        <p:txBody>
          <a:bodyPr wrap="square" rtlCol="0">
            <a:spAutoFit/>
          </a:bodyPr>
          <a:lstStyle/>
          <a:p>
            <a:pPr algn="ctr">
              <a:defRPr sz="2160" b="1" i="0" u="none" strike="noStrike" kern="1200" baseline="0">
                <a:solidFill>
                  <a:prstClr val="black"/>
                </a:solidFill>
                <a:latin typeface="+mn-lt"/>
                <a:ea typeface="+mn-ea"/>
                <a:cs typeface="+mn-cs"/>
              </a:defRPr>
            </a:pPr>
            <a:r>
              <a:rPr lang="en-US" sz="2800" dirty="0" smtClean="0"/>
              <a:t>Voter Participation in June 2014 Special Election </a:t>
            </a:r>
            <a:br>
              <a:rPr lang="en-US" sz="2800" dirty="0" smtClean="0"/>
            </a:br>
            <a:r>
              <a:rPr lang="en-US" sz="2800" dirty="0" smtClean="0"/>
              <a:t>by City Council (CC) Districts</a:t>
            </a:r>
          </a:p>
          <a:p>
            <a:pPr algn="ctr">
              <a:defRPr sz="2160" b="1" i="0" u="none" strike="noStrike" kern="1200" baseline="0">
                <a:solidFill>
                  <a:prstClr val="black"/>
                </a:solidFill>
                <a:latin typeface="+mn-lt"/>
                <a:ea typeface="+mn-ea"/>
                <a:cs typeface="+mn-cs"/>
              </a:defRPr>
            </a:pPr>
            <a:endParaRPr lang="en-US" sz="2800" dirty="0"/>
          </a:p>
        </p:txBody>
      </p:sp>
      <p:cxnSp>
        <p:nvCxnSpPr>
          <p:cNvPr id="6" name="Straight Connector 5"/>
          <p:cNvCxnSpPr/>
          <p:nvPr/>
        </p:nvCxnSpPr>
        <p:spPr>
          <a:xfrm>
            <a:off x="2438400" y="2286000"/>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896" y="2438400"/>
            <a:ext cx="8522208" cy="4191000"/>
          </a:xfrm>
          <a:prstGeom prst="rect">
            <a:avLst/>
          </a:prstGeom>
        </p:spPr>
      </p:pic>
    </p:spTree>
    <p:extLst>
      <p:ext uri="{BB962C8B-B14F-4D97-AF65-F5344CB8AC3E}">
        <p14:creationId xmlns:p14="http://schemas.microsoft.com/office/powerpoint/2010/main" val="42916828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1492596146"/>
              </p:ext>
            </p:extLst>
          </p:nvPr>
        </p:nvGraphicFramePr>
        <p:xfrm>
          <a:off x="76200" y="2094930"/>
          <a:ext cx="4572000" cy="42296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2834687631"/>
              </p:ext>
            </p:extLst>
          </p:nvPr>
        </p:nvGraphicFramePr>
        <p:xfrm>
          <a:off x="4495800" y="2107596"/>
          <a:ext cx="4572000" cy="429320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dirty="0" smtClean="0"/>
              <a:t>Civic Participation</a:t>
            </a:r>
            <a:endParaRPr lang="en-US" dirty="0"/>
          </a:p>
        </p:txBody>
      </p:sp>
      <p:sp>
        <p:nvSpPr>
          <p:cNvPr id="6" name="TextBox 5"/>
          <p:cNvSpPr txBox="1"/>
          <p:nvPr/>
        </p:nvSpPr>
        <p:spPr>
          <a:xfrm>
            <a:off x="228600" y="1524000"/>
            <a:ext cx="8839200" cy="523220"/>
          </a:xfrm>
          <a:prstGeom prst="rect">
            <a:avLst/>
          </a:prstGeom>
          <a:noFill/>
        </p:spPr>
        <p:txBody>
          <a:bodyPr wrap="square" rtlCol="0">
            <a:spAutoFit/>
          </a:bodyPr>
          <a:lstStyle/>
          <a:p>
            <a:pPr algn="ctr">
              <a:defRPr sz="2160" b="1" i="0" u="none" strike="noStrike" kern="1200" baseline="0">
                <a:solidFill>
                  <a:prstClr val="black"/>
                </a:solidFill>
                <a:latin typeface="+mn-lt"/>
                <a:ea typeface="+mn-ea"/>
                <a:cs typeface="+mn-cs"/>
              </a:defRPr>
            </a:pPr>
            <a:r>
              <a:rPr lang="en-US" sz="2800" dirty="0" smtClean="0"/>
              <a:t>2012 Presidential Election Voter Statistics</a:t>
            </a:r>
            <a:endParaRPr lang="en-US" sz="2800" dirty="0"/>
          </a:p>
        </p:txBody>
      </p:sp>
      <p:cxnSp>
        <p:nvCxnSpPr>
          <p:cNvPr id="7" name="Straight Connector 6"/>
          <p:cNvCxnSpPr/>
          <p:nvPr/>
        </p:nvCxnSpPr>
        <p:spPr>
          <a:xfrm>
            <a:off x="2438400" y="2020906"/>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48200" y="2020907"/>
            <a:ext cx="0" cy="3160693"/>
          </a:xfrm>
          <a:prstGeom prst="line">
            <a:avLst/>
          </a:prstGeom>
          <a:ln w="44450">
            <a:gradFill flip="none" rotWithShape="1">
              <a:gsLst>
                <a:gs pos="0">
                  <a:schemeClr val="tx2"/>
                </a:gs>
                <a:gs pos="39999">
                  <a:schemeClr val="accent1"/>
                </a:gs>
                <a:gs pos="70000">
                  <a:schemeClr val="accent1">
                    <a:lumMod val="40000"/>
                    <a:lumOff val="60000"/>
                    <a:alpha val="56000"/>
                  </a:schemeClr>
                </a:gs>
                <a:gs pos="100000">
                  <a:schemeClr val="accent1">
                    <a:lumMod val="20000"/>
                    <a:lumOff val="80000"/>
                  </a:schemeClr>
                </a:gs>
              </a:gsLst>
              <a:lin ang="5400000" scaled="0"/>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352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31070634"/>
              </p:ext>
            </p:extLst>
          </p:nvPr>
        </p:nvGraphicFramePr>
        <p:xfrm>
          <a:off x="228600" y="2047220"/>
          <a:ext cx="8915399" cy="483459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Overview</a:t>
            </a:r>
            <a:endParaRPr lang="en-US" dirty="0"/>
          </a:p>
        </p:txBody>
      </p:sp>
      <p:sp>
        <p:nvSpPr>
          <p:cNvPr id="6" name="TextBox 5"/>
          <p:cNvSpPr txBox="1"/>
          <p:nvPr/>
        </p:nvSpPr>
        <p:spPr>
          <a:xfrm>
            <a:off x="0" y="1524000"/>
            <a:ext cx="9144000" cy="523220"/>
          </a:xfrm>
          <a:prstGeom prst="rect">
            <a:avLst/>
          </a:prstGeom>
          <a:noFill/>
        </p:spPr>
        <p:txBody>
          <a:bodyPr wrap="square" rtlCol="0">
            <a:spAutoFit/>
          </a:bodyPr>
          <a:lstStyle/>
          <a:p>
            <a:pPr algn="ctr"/>
            <a:r>
              <a:rPr lang="en-US" sz="2800" b="1" dirty="0" smtClean="0">
                <a:latin typeface="+mj-lt"/>
              </a:rPr>
              <a:t>Race/Ethnicity</a:t>
            </a:r>
          </a:p>
        </p:txBody>
      </p:sp>
      <p:cxnSp>
        <p:nvCxnSpPr>
          <p:cNvPr id="10" name="Straight Connector 9"/>
          <p:cNvCxnSpPr/>
          <p:nvPr/>
        </p:nvCxnSpPr>
        <p:spPr>
          <a:xfrm>
            <a:off x="2438400" y="1981200"/>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4049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Civic Participation</a:t>
            </a:r>
            <a:endParaRPr lang="en-US" dirty="0"/>
          </a:p>
        </p:txBody>
      </p:sp>
      <p:sp>
        <p:nvSpPr>
          <p:cNvPr id="6" name="TextBox 5"/>
          <p:cNvSpPr txBox="1"/>
          <p:nvPr/>
        </p:nvSpPr>
        <p:spPr>
          <a:xfrm>
            <a:off x="228600" y="1560493"/>
            <a:ext cx="8839200" cy="523220"/>
          </a:xfrm>
          <a:prstGeom prst="rect">
            <a:avLst/>
          </a:prstGeom>
          <a:noFill/>
        </p:spPr>
        <p:txBody>
          <a:bodyPr wrap="square" rtlCol="0">
            <a:spAutoFit/>
          </a:bodyPr>
          <a:lstStyle/>
          <a:p>
            <a:pPr algn="ctr">
              <a:defRPr sz="2160" b="1" i="0" u="none" strike="noStrike" kern="1200" baseline="0">
                <a:solidFill>
                  <a:prstClr val="black"/>
                </a:solidFill>
                <a:latin typeface="+mn-lt"/>
                <a:ea typeface="+mn-ea"/>
                <a:cs typeface="+mn-cs"/>
              </a:defRPr>
            </a:pPr>
            <a:r>
              <a:rPr lang="en-US" sz="2800" dirty="0"/>
              <a:t>2012 Presidential </a:t>
            </a:r>
            <a:r>
              <a:rPr lang="en-US" sz="2800" dirty="0" smtClean="0"/>
              <a:t>Election Voter Statistics</a:t>
            </a:r>
            <a:endParaRPr lang="en-US" sz="2800" dirty="0"/>
          </a:p>
        </p:txBody>
      </p:sp>
      <p:cxnSp>
        <p:nvCxnSpPr>
          <p:cNvPr id="7" name="Straight Connector 6"/>
          <p:cNvCxnSpPr/>
          <p:nvPr/>
        </p:nvCxnSpPr>
        <p:spPr>
          <a:xfrm>
            <a:off x="2438400" y="2057399"/>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48200" y="2057400"/>
            <a:ext cx="0" cy="3160693"/>
          </a:xfrm>
          <a:prstGeom prst="line">
            <a:avLst/>
          </a:prstGeom>
          <a:ln w="44450">
            <a:gradFill flip="none" rotWithShape="1">
              <a:gsLst>
                <a:gs pos="0">
                  <a:schemeClr val="tx2"/>
                </a:gs>
                <a:gs pos="39999">
                  <a:schemeClr val="accent1"/>
                </a:gs>
                <a:gs pos="70000">
                  <a:schemeClr val="accent1">
                    <a:lumMod val="40000"/>
                    <a:lumOff val="60000"/>
                    <a:alpha val="56000"/>
                  </a:schemeClr>
                </a:gs>
                <a:gs pos="100000">
                  <a:schemeClr val="accent1">
                    <a:lumMod val="20000"/>
                    <a:lumOff val="80000"/>
                  </a:schemeClr>
                </a:gs>
              </a:gsLst>
              <a:lin ang="5400000" scaled="0"/>
              <a:tileRect/>
            </a:gra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a:graphicFrameLocks/>
          </p:cNvGraphicFramePr>
          <p:nvPr>
            <p:extLst>
              <p:ext uri="{D42A27DB-BD31-4B8C-83A1-F6EECF244321}">
                <p14:modId xmlns:p14="http://schemas.microsoft.com/office/powerpoint/2010/main" val="1175156951"/>
              </p:ext>
            </p:extLst>
          </p:nvPr>
        </p:nvGraphicFramePr>
        <p:xfrm>
          <a:off x="76200" y="2092966"/>
          <a:ext cx="4572000" cy="46126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888791418"/>
              </p:ext>
            </p:extLst>
          </p:nvPr>
        </p:nvGraphicFramePr>
        <p:xfrm>
          <a:off x="4410644" y="2083713"/>
          <a:ext cx="4885756" cy="46218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709880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082494640"/>
              </p:ext>
            </p:extLst>
          </p:nvPr>
        </p:nvGraphicFramePr>
        <p:xfrm>
          <a:off x="304800" y="2057400"/>
          <a:ext cx="85344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Character of Community Life</a:t>
            </a:r>
            <a:endParaRPr lang="en-US" dirty="0"/>
          </a:p>
        </p:txBody>
      </p:sp>
      <p:sp>
        <p:nvSpPr>
          <p:cNvPr id="5" name="TextBox 4"/>
          <p:cNvSpPr txBox="1"/>
          <p:nvPr/>
        </p:nvSpPr>
        <p:spPr>
          <a:xfrm>
            <a:off x="1676400" y="1447800"/>
            <a:ext cx="5715000" cy="523220"/>
          </a:xfrm>
          <a:prstGeom prst="rect">
            <a:avLst/>
          </a:prstGeom>
          <a:noFill/>
        </p:spPr>
        <p:txBody>
          <a:bodyPr wrap="square" rtlCol="0">
            <a:spAutoFit/>
          </a:bodyPr>
          <a:lstStyle/>
          <a:p>
            <a:pPr algn="ctr"/>
            <a:r>
              <a:rPr lang="en-US" sz="2800" b="1" dirty="0" smtClean="0">
                <a:latin typeface="+mj-lt"/>
              </a:rPr>
              <a:t>Method of Commuting to Work</a:t>
            </a:r>
          </a:p>
        </p:txBody>
      </p:sp>
      <p:cxnSp>
        <p:nvCxnSpPr>
          <p:cNvPr id="12" name="Straight Connector 11"/>
          <p:cNvCxnSpPr/>
          <p:nvPr/>
        </p:nvCxnSpPr>
        <p:spPr>
          <a:xfrm>
            <a:off x="2311400" y="1905000"/>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495800" y="3733800"/>
            <a:ext cx="4267200" cy="1600200"/>
          </a:xfrm>
          <a:prstGeom prst="rect">
            <a:avLst/>
          </a:prstGeom>
          <a:solidFill>
            <a:schemeClr val="bg1"/>
          </a:solidFill>
          <a:ln>
            <a:gradFill>
              <a:gsLst>
                <a:gs pos="0">
                  <a:schemeClr val="accent1"/>
                </a:gs>
                <a:gs pos="50000">
                  <a:schemeClr val="accent1">
                    <a:tint val="44500"/>
                    <a:satMod val="160000"/>
                  </a:schemeClr>
                </a:gs>
                <a:gs pos="100000">
                  <a:schemeClr val="tx2"/>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1"/>
          <p:cNvSpPr txBox="1"/>
          <p:nvPr/>
        </p:nvSpPr>
        <p:spPr>
          <a:xfrm>
            <a:off x="4724400" y="4267201"/>
            <a:ext cx="33528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smtClean="0">
                <a:solidFill>
                  <a:schemeClr val="accent1"/>
                </a:solidFill>
              </a:rPr>
              <a:t>25 minutes – Diamond District</a:t>
            </a:r>
            <a:br>
              <a:rPr lang="en-US" sz="2400" dirty="0" smtClean="0">
                <a:solidFill>
                  <a:schemeClr val="accent1"/>
                </a:solidFill>
              </a:rPr>
            </a:br>
            <a:endParaRPr lang="en-US" sz="500" dirty="0">
              <a:solidFill>
                <a:schemeClr val="accent1"/>
              </a:solidFill>
            </a:endParaRPr>
          </a:p>
          <a:p>
            <a:r>
              <a:rPr lang="en-US" sz="2400" dirty="0" smtClean="0">
                <a:solidFill>
                  <a:schemeClr val="tx2"/>
                </a:solidFill>
              </a:rPr>
              <a:t>24 minutes – San Diego County</a:t>
            </a:r>
            <a:endParaRPr lang="en-US" sz="2400" dirty="0">
              <a:solidFill>
                <a:schemeClr val="tx2"/>
              </a:solidFill>
            </a:endParaRPr>
          </a:p>
        </p:txBody>
      </p:sp>
      <p:sp>
        <p:nvSpPr>
          <p:cNvPr id="9" name="TextBox 8"/>
          <p:cNvSpPr txBox="1"/>
          <p:nvPr/>
        </p:nvSpPr>
        <p:spPr>
          <a:xfrm>
            <a:off x="4800600" y="3805535"/>
            <a:ext cx="3810000" cy="461665"/>
          </a:xfrm>
          <a:prstGeom prst="rect">
            <a:avLst/>
          </a:prstGeom>
          <a:noFill/>
        </p:spPr>
        <p:txBody>
          <a:bodyPr wrap="square" rtlCol="0">
            <a:spAutoFit/>
          </a:bodyPr>
          <a:lstStyle/>
          <a:p>
            <a:pPr algn="ctr"/>
            <a:r>
              <a:rPr lang="en-US" sz="2400" b="1" dirty="0"/>
              <a:t>Mean Travel Time to Work</a:t>
            </a:r>
          </a:p>
        </p:txBody>
      </p:sp>
      <p:cxnSp>
        <p:nvCxnSpPr>
          <p:cNvPr id="13" name="Straight Connector 12"/>
          <p:cNvCxnSpPr/>
          <p:nvPr/>
        </p:nvCxnSpPr>
        <p:spPr>
          <a:xfrm>
            <a:off x="4770120" y="4267199"/>
            <a:ext cx="384048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8118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 of Community Life</a:t>
            </a:r>
            <a:endParaRPr lang="en-US" dirty="0"/>
          </a:p>
        </p:txBody>
      </p:sp>
      <p:sp>
        <p:nvSpPr>
          <p:cNvPr id="5" name="TextBox 4"/>
          <p:cNvSpPr txBox="1"/>
          <p:nvPr/>
        </p:nvSpPr>
        <p:spPr>
          <a:xfrm>
            <a:off x="0" y="1676400"/>
            <a:ext cx="9144000" cy="523220"/>
          </a:xfrm>
          <a:prstGeom prst="rect">
            <a:avLst/>
          </a:prstGeom>
          <a:noFill/>
        </p:spPr>
        <p:txBody>
          <a:bodyPr wrap="square" rtlCol="0">
            <a:spAutoFit/>
          </a:bodyPr>
          <a:lstStyle/>
          <a:p>
            <a:pPr algn="ctr"/>
            <a:r>
              <a:rPr lang="en-US" sz="2800" b="1" dirty="0" smtClean="0">
                <a:latin typeface="+mj-lt"/>
              </a:rPr>
              <a:t>Diamond District - Euclid Avenue Trolley Stop Data</a:t>
            </a:r>
          </a:p>
        </p:txBody>
      </p:sp>
      <p:cxnSp>
        <p:nvCxnSpPr>
          <p:cNvPr id="6" name="Straight Connector 5"/>
          <p:cNvCxnSpPr/>
          <p:nvPr/>
        </p:nvCxnSpPr>
        <p:spPr>
          <a:xfrm>
            <a:off x="2438400" y="2209800"/>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aphicFrame>
        <p:nvGraphicFramePr>
          <p:cNvPr id="7" name="Chart 6"/>
          <p:cNvGraphicFramePr>
            <a:graphicFrameLocks/>
          </p:cNvGraphicFramePr>
          <p:nvPr>
            <p:extLst>
              <p:ext uri="{D42A27DB-BD31-4B8C-83A1-F6EECF244321}">
                <p14:modId xmlns:p14="http://schemas.microsoft.com/office/powerpoint/2010/main" val="783661516"/>
              </p:ext>
            </p:extLst>
          </p:nvPr>
        </p:nvGraphicFramePr>
        <p:xfrm>
          <a:off x="609600" y="2667000"/>
          <a:ext cx="82296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02794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 of Community Life</a:t>
            </a:r>
            <a:endParaRPr lang="en-US" dirty="0"/>
          </a:p>
        </p:txBody>
      </p:sp>
      <p:sp>
        <p:nvSpPr>
          <p:cNvPr id="5" name="TextBox 4"/>
          <p:cNvSpPr txBox="1"/>
          <p:nvPr/>
        </p:nvSpPr>
        <p:spPr>
          <a:xfrm>
            <a:off x="0" y="1676400"/>
            <a:ext cx="9144000" cy="523220"/>
          </a:xfrm>
          <a:prstGeom prst="rect">
            <a:avLst/>
          </a:prstGeom>
          <a:noFill/>
        </p:spPr>
        <p:txBody>
          <a:bodyPr wrap="square" rtlCol="0">
            <a:spAutoFit/>
          </a:bodyPr>
          <a:lstStyle/>
          <a:p>
            <a:pPr algn="ctr"/>
            <a:r>
              <a:rPr lang="en-US" sz="2800" b="1" dirty="0" smtClean="0">
                <a:latin typeface="+mj-lt"/>
              </a:rPr>
              <a:t>Ethnic Cuisine</a:t>
            </a:r>
          </a:p>
        </p:txBody>
      </p:sp>
      <p:cxnSp>
        <p:nvCxnSpPr>
          <p:cNvPr id="6" name="Straight Connector 5"/>
          <p:cNvCxnSpPr/>
          <p:nvPr/>
        </p:nvCxnSpPr>
        <p:spPr>
          <a:xfrm>
            <a:off x="2438400" y="2209800"/>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438400" y="3225225"/>
            <a:ext cx="4438844" cy="584775"/>
          </a:xfrm>
          <a:prstGeom prst="rect">
            <a:avLst/>
          </a:prstGeom>
          <a:noFill/>
        </p:spPr>
        <p:txBody>
          <a:bodyPr wrap="none" rtlCol="0">
            <a:spAutoFit/>
          </a:bodyPr>
          <a:lstStyle/>
          <a:p>
            <a:r>
              <a:rPr lang="en-US" sz="3200" b="1" dirty="0" smtClean="0">
                <a:solidFill>
                  <a:schemeClr val="accent1"/>
                </a:solidFill>
              </a:rPr>
              <a:t>35% of Diamond District</a:t>
            </a:r>
            <a:endParaRPr lang="en-US" sz="3200" b="1" dirty="0">
              <a:solidFill>
                <a:schemeClr val="accent1"/>
              </a:solidFill>
            </a:endParaRPr>
          </a:p>
        </p:txBody>
      </p:sp>
      <p:sp>
        <p:nvSpPr>
          <p:cNvPr id="8" name="TextBox 7"/>
          <p:cNvSpPr txBox="1"/>
          <p:nvPr/>
        </p:nvSpPr>
        <p:spPr>
          <a:xfrm>
            <a:off x="2438400" y="4419601"/>
            <a:ext cx="4528804" cy="584775"/>
          </a:xfrm>
          <a:prstGeom prst="rect">
            <a:avLst/>
          </a:prstGeom>
          <a:noFill/>
        </p:spPr>
        <p:txBody>
          <a:bodyPr wrap="none" rtlCol="0">
            <a:spAutoFit/>
          </a:bodyPr>
          <a:lstStyle/>
          <a:p>
            <a:r>
              <a:rPr lang="en-US" sz="3200" b="1" dirty="0" smtClean="0">
                <a:solidFill>
                  <a:schemeClr val="tx2"/>
                </a:solidFill>
              </a:rPr>
              <a:t>TBD of San Diego County</a:t>
            </a:r>
            <a:endParaRPr lang="en-US" sz="3200" b="1" dirty="0">
              <a:solidFill>
                <a:schemeClr val="tx2"/>
              </a:solidFill>
            </a:endParaRPr>
          </a:p>
        </p:txBody>
      </p:sp>
      <p:sp>
        <p:nvSpPr>
          <p:cNvPr id="9" name="TextBox 8"/>
          <p:cNvSpPr txBox="1"/>
          <p:nvPr/>
        </p:nvSpPr>
        <p:spPr>
          <a:xfrm>
            <a:off x="289789" y="2387025"/>
            <a:ext cx="8092211" cy="584775"/>
          </a:xfrm>
          <a:prstGeom prst="rect">
            <a:avLst/>
          </a:prstGeom>
          <a:noFill/>
        </p:spPr>
        <p:txBody>
          <a:bodyPr wrap="square" rtlCol="0">
            <a:spAutoFit/>
          </a:bodyPr>
          <a:lstStyle/>
          <a:p>
            <a:r>
              <a:rPr lang="en-US" sz="3200" dirty="0" smtClean="0"/>
              <a:t>Restaurants, caterers and other food services:</a:t>
            </a:r>
            <a:endParaRPr lang="en-US" sz="3200" dirty="0"/>
          </a:p>
        </p:txBody>
      </p:sp>
    </p:spTree>
    <p:extLst>
      <p:ext uri="{BB962C8B-B14F-4D97-AF65-F5344CB8AC3E}">
        <p14:creationId xmlns:p14="http://schemas.microsoft.com/office/powerpoint/2010/main" val="17238157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 of Community Life</a:t>
            </a:r>
            <a:endParaRPr lang="en-US" dirty="0"/>
          </a:p>
        </p:txBody>
      </p:sp>
      <p:sp>
        <p:nvSpPr>
          <p:cNvPr id="5" name="TextBox 4"/>
          <p:cNvSpPr txBox="1"/>
          <p:nvPr/>
        </p:nvSpPr>
        <p:spPr>
          <a:xfrm>
            <a:off x="0" y="1524000"/>
            <a:ext cx="9144000" cy="369332"/>
          </a:xfrm>
          <a:prstGeom prst="rect">
            <a:avLst/>
          </a:prstGeom>
          <a:noFill/>
        </p:spPr>
        <p:txBody>
          <a:bodyPr wrap="square" rtlCol="0">
            <a:spAutoFit/>
          </a:bodyPr>
          <a:lstStyle/>
          <a:p>
            <a:pPr algn="ctr"/>
            <a:r>
              <a:rPr lang="en-US" b="1" dirty="0" smtClean="0">
                <a:latin typeface="+mj-lt"/>
              </a:rPr>
              <a:t>2-1-1 San Diego. Individuals in the Diamond District Called for Assistance with the Following:</a:t>
            </a:r>
          </a:p>
        </p:txBody>
      </p:sp>
      <p:cxnSp>
        <p:nvCxnSpPr>
          <p:cNvPr id="6" name="Straight Connector 5"/>
          <p:cNvCxnSpPr/>
          <p:nvPr/>
        </p:nvCxnSpPr>
        <p:spPr>
          <a:xfrm>
            <a:off x="2438400" y="2057400"/>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pic>
        <p:nvPicPr>
          <p:cNvPr id="8" name="Picture 7"/>
          <p:cNvPicPr/>
          <p:nvPr/>
        </p:nvPicPr>
        <p:blipFill rotWithShape="1">
          <a:blip r:embed="rId3">
            <a:extLst>
              <a:ext uri="{28A0092B-C50C-407E-A947-70E740481C1C}">
                <a14:useLocalDpi xmlns:a14="http://schemas.microsoft.com/office/drawing/2010/main" val="0"/>
              </a:ext>
            </a:extLst>
          </a:blip>
          <a:srcRect t="7225"/>
          <a:stretch/>
        </p:blipFill>
        <p:spPr bwMode="auto">
          <a:xfrm>
            <a:off x="1143000" y="2133600"/>
            <a:ext cx="6898796" cy="4328090"/>
          </a:xfrm>
          <a:prstGeom prst="rect">
            <a:avLst/>
          </a:prstGeom>
          <a:noFill/>
          <a:ln>
            <a:noFill/>
          </a:ln>
        </p:spPr>
      </p:pic>
    </p:spTree>
    <p:extLst>
      <p:ext uri="{BB962C8B-B14F-4D97-AF65-F5344CB8AC3E}">
        <p14:creationId xmlns:p14="http://schemas.microsoft.com/office/powerpoint/2010/main" val="29744003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 of Community Life</a:t>
            </a:r>
            <a:endParaRPr lang="en-US" dirty="0"/>
          </a:p>
        </p:txBody>
      </p:sp>
      <p:sp>
        <p:nvSpPr>
          <p:cNvPr id="6" name="TextBox 5"/>
          <p:cNvSpPr txBox="1"/>
          <p:nvPr/>
        </p:nvSpPr>
        <p:spPr>
          <a:xfrm>
            <a:off x="762000" y="1676402"/>
            <a:ext cx="7772400" cy="523220"/>
          </a:xfrm>
          <a:prstGeom prst="rect">
            <a:avLst/>
          </a:prstGeom>
          <a:noFill/>
        </p:spPr>
        <p:txBody>
          <a:bodyPr wrap="square" rtlCol="0">
            <a:spAutoFit/>
          </a:bodyPr>
          <a:lstStyle/>
          <a:p>
            <a:pPr algn="ctr"/>
            <a:r>
              <a:rPr lang="en-US" sz="2800" b="1" dirty="0" smtClean="0">
                <a:latin typeface="+mj-lt"/>
              </a:rPr>
              <a:t>Faith-Based Organizations in the Diamond District</a:t>
            </a:r>
          </a:p>
        </p:txBody>
      </p:sp>
      <p:cxnSp>
        <p:nvCxnSpPr>
          <p:cNvPr id="10" name="Straight Connector 9"/>
          <p:cNvCxnSpPr/>
          <p:nvPr/>
        </p:nvCxnSpPr>
        <p:spPr>
          <a:xfrm>
            <a:off x="2209800" y="2209800"/>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866" y="2209800"/>
            <a:ext cx="9338733" cy="1169551"/>
          </a:xfrm>
          <a:prstGeom prst="rect">
            <a:avLst/>
          </a:prstGeom>
          <a:noFill/>
        </p:spPr>
        <p:txBody>
          <a:bodyPr wrap="square" rtlCol="0">
            <a:spAutoFit/>
          </a:bodyPr>
          <a:lstStyle/>
          <a:p>
            <a:pPr algn="ctr"/>
            <a:r>
              <a:rPr lang="en-US" sz="3500" b="1" dirty="0" smtClean="0">
                <a:solidFill>
                  <a:schemeClr val="accent1"/>
                </a:solidFill>
                <a:effectLst>
                  <a:outerShdw blurRad="38100" dist="38100" dir="2700000" algn="tl">
                    <a:srgbClr val="000000">
                      <a:alpha val="43137"/>
                    </a:srgbClr>
                  </a:outerShdw>
                </a:effectLst>
              </a:rPr>
              <a:t>196</a:t>
            </a:r>
            <a:r>
              <a:rPr lang="en-US" sz="3500" dirty="0" smtClean="0"/>
              <a:t> places of worship, schools</a:t>
            </a:r>
            <a:br>
              <a:rPr lang="en-US" sz="3500" dirty="0" smtClean="0"/>
            </a:br>
            <a:r>
              <a:rPr lang="en-US" sz="3500" dirty="0" smtClean="0"/>
              <a:t>and social services</a:t>
            </a:r>
            <a:endParaRPr lang="en-US" sz="3500" dirty="0"/>
          </a:p>
        </p:txBody>
      </p:sp>
      <p:sp>
        <p:nvSpPr>
          <p:cNvPr id="3" name="TextBox 2"/>
          <p:cNvSpPr txBox="1"/>
          <p:nvPr/>
        </p:nvSpPr>
        <p:spPr>
          <a:xfrm>
            <a:off x="973668" y="3467767"/>
            <a:ext cx="3674532" cy="1477328"/>
          </a:xfrm>
          <a:prstGeom prst="rect">
            <a:avLst/>
          </a:prstGeom>
          <a:noFill/>
        </p:spPr>
        <p:txBody>
          <a:bodyPr wrap="square" rtlCol="0">
            <a:spAutoFit/>
          </a:bodyPr>
          <a:lstStyle/>
          <a:p>
            <a:pPr marL="285750" indent="-285750">
              <a:buFont typeface="Arial" panose="020B0604020202020204" pitchFamily="34" charset="0"/>
              <a:buChar char="•"/>
            </a:pPr>
            <a:r>
              <a:rPr lang="en-US" sz="3000" dirty="0"/>
              <a:t>167 churches</a:t>
            </a:r>
          </a:p>
          <a:p>
            <a:pPr marL="285750" indent="-285750">
              <a:buFont typeface="Arial" panose="020B0604020202020204" pitchFamily="34" charset="0"/>
              <a:buChar char="•"/>
            </a:pPr>
            <a:r>
              <a:rPr lang="en-US" sz="3000" dirty="0"/>
              <a:t>1 mosque</a:t>
            </a:r>
          </a:p>
          <a:p>
            <a:pPr marL="285750" indent="-285750">
              <a:buFont typeface="Arial" panose="020B0604020202020204" pitchFamily="34" charset="0"/>
              <a:buChar char="•"/>
            </a:pPr>
            <a:r>
              <a:rPr lang="en-US" sz="3000" dirty="0"/>
              <a:t>3 </a:t>
            </a:r>
            <a:r>
              <a:rPr lang="en-US" sz="3000" dirty="0" smtClean="0"/>
              <a:t>temples</a:t>
            </a:r>
            <a:endParaRPr lang="en-US" sz="3000" dirty="0"/>
          </a:p>
        </p:txBody>
      </p:sp>
      <p:sp>
        <p:nvSpPr>
          <p:cNvPr id="5" name="TextBox 4"/>
          <p:cNvSpPr txBox="1"/>
          <p:nvPr/>
        </p:nvSpPr>
        <p:spPr>
          <a:xfrm>
            <a:off x="4559300" y="3498741"/>
            <a:ext cx="3695700" cy="2400657"/>
          </a:xfrm>
          <a:prstGeom prst="rect">
            <a:avLst/>
          </a:prstGeom>
          <a:noFill/>
        </p:spPr>
        <p:txBody>
          <a:bodyPr wrap="square" rtlCol="0">
            <a:spAutoFit/>
          </a:bodyPr>
          <a:lstStyle/>
          <a:p>
            <a:pPr marL="285750" indent="-285750">
              <a:buFont typeface="Arial" panose="020B0604020202020204" pitchFamily="34" charset="0"/>
              <a:buChar char="•"/>
            </a:pPr>
            <a:r>
              <a:rPr lang="en-US" sz="3000" dirty="0"/>
              <a:t>9 schools</a:t>
            </a:r>
          </a:p>
          <a:p>
            <a:pPr marL="285750" indent="-285750">
              <a:buFont typeface="Arial" panose="020B0604020202020204" pitchFamily="34" charset="0"/>
              <a:buChar char="•"/>
            </a:pPr>
            <a:r>
              <a:rPr lang="en-US" sz="3000" dirty="0"/>
              <a:t>15 social services</a:t>
            </a:r>
          </a:p>
          <a:p>
            <a:pPr marL="285750" indent="-285750">
              <a:buFont typeface="Arial" panose="020B0604020202020204" pitchFamily="34" charset="0"/>
              <a:buChar char="•"/>
            </a:pPr>
            <a:r>
              <a:rPr lang="en-US" sz="3000" dirty="0"/>
              <a:t>1 boarding home </a:t>
            </a:r>
          </a:p>
          <a:p>
            <a:pPr marL="285750" indent="-285750">
              <a:buFont typeface="Arial" panose="020B0604020202020204" pitchFamily="34" charset="0"/>
              <a:buChar char="•"/>
            </a:pPr>
            <a:endParaRPr lang="en-US" sz="3000" dirty="0"/>
          </a:p>
          <a:p>
            <a:pPr marL="285750" indent="-285750">
              <a:buFont typeface="Arial" panose="020B0604020202020204" pitchFamily="34" charset="0"/>
              <a:buChar char="•"/>
            </a:pPr>
            <a:endParaRPr lang="en-US" sz="3000" dirty="0"/>
          </a:p>
        </p:txBody>
      </p:sp>
    </p:spTree>
    <p:extLst>
      <p:ext uri="{BB962C8B-B14F-4D97-AF65-F5344CB8AC3E}">
        <p14:creationId xmlns:p14="http://schemas.microsoft.com/office/powerpoint/2010/main" val="41895556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 of Community Life</a:t>
            </a:r>
            <a:endParaRPr lang="en-US" dirty="0"/>
          </a:p>
        </p:txBody>
      </p:sp>
      <p:sp>
        <p:nvSpPr>
          <p:cNvPr id="5" name="TextBox 4"/>
          <p:cNvSpPr txBox="1"/>
          <p:nvPr/>
        </p:nvSpPr>
        <p:spPr>
          <a:xfrm>
            <a:off x="0" y="1676400"/>
            <a:ext cx="9144000" cy="523220"/>
          </a:xfrm>
          <a:prstGeom prst="rect">
            <a:avLst/>
          </a:prstGeom>
          <a:noFill/>
        </p:spPr>
        <p:txBody>
          <a:bodyPr wrap="square" rtlCol="0">
            <a:spAutoFit/>
          </a:bodyPr>
          <a:lstStyle/>
          <a:p>
            <a:pPr algn="ctr"/>
            <a:r>
              <a:rPr lang="en-US" sz="2800" b="1" dirty="0" smtClean="0">
                <a:latin typeface="+mj-lt"/>
              </a:rPr>
              <a:t>Community</a:t>
            </a:r>
          </a:p>
        </p:txBody>
      </p:sp>
      <p:cxnSp>
        <p:nvCxnSpPr>
          <p:cNvPr id="6" name="Straight Connector 5"/>
          <p:cNvCxnSpPr/>
          <p:nvPr/>
        </p:nvCxnSpPr>
        <p:spPr>
          <a:xfrm>
            <a:off x="2438400" y="2209800"/>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24400" y="2209801"/>
            <a:ext cx="0" cy="3160693"/>
          </a:xfrm>
          <a:prstGeom prst="line">
            <a:avLst/>
          </a:prstGeom>
          <a:ln w="44450">
            <a:gradFill flip="none" rotWithShape="1">
              <a:gsLst>
                <a:gs pos="0">
                  <a:schemeClr val="tx2"/>
                </a:gs>
                <a:gs pos="39999">
                  <a:schemeClr val="accent1"/>
                </a:gs>
                <a:gs pos="70000">
                  <a:schemeClr val="accent1">
                    <a:lumMod val="40000"/>
                    <a:lumOff val="60000"/>
                    <a:alpha val="56000"/>
                  </a:schemeClr>
                </a:gs>
                <a:gs pos="100000">
                  <a:schemeClr val="accent1">
                    <a:lumMod val="20000"/>
                    <a:lumOff val="80000"/>
                  </a:schemeClr>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724400" y="2209801"/>
            <a:ext cx="4419600" cy="523220"/>
          </a:xfrm>
          <a:prstGeom prst="rect">
            <a:avLst/>
          </a:prstGeom>
          <a:noFill/>
        </p:spPr>
        <p:txBody>
          <a:bodyPr wrap="square" rtlCol="0">
            <a:spAutoFit/>
          </a:bodyPr>
          <a:lstStyle/>
          <a:p>
            <a:pPr algn="ctr"/>
            <a:r>
              <a:rPr lang="en-US" sz="2800" b="1" dirty="0" smtClean="0">
                <a:latin typeface="+mj-lt"/>
              </a:rPr>
              <a:t>San Diego County</a:t>
            </a:r>
          </a:p>
        </p:txBody>
      </p:sp>
      <p:sp>
        <p:nvSpPr>
          <p:cNvPr id="10" name="TextBox 9"/>
          <p:cNvSpPr txBox="1"/>
          <p:nvPr/>
        </p:nvSpPr>
        <p:spPr>
          <a:xfrm>
            <a:off x="152400" y="2286000"/>
            <a:ext cx="4419600" cy="523220"/>
          </a:xfrm>
          <a:prstGeom prst="rect">
            <a:avLst/>
          </a:prstGeom>
          <a:noFill/>
        </p:spPr>
        <p:txBody>
          <a:bodyPr wrap="square" rtlCol="0">
            <a:spAutoFit/>
          </a:bodyPr>
          <a:lstStyle/>
          <a:p>
            <a:pPr algn="ctr"/>
            <a:r>
              <a:rPr lang="en-US" sz="2800" b="1" dirty="0" smtClean="0">
                <a:latin typeface="+mj-lt"/>
              </a:rPr>
              <a:t>Diamond District</a:t>
            </a:r>
          </a:p>
        </p:txBody>
      </p:sp>
      <p:sp>
        <p:nvSpPr>
          <p:cNvPr id="11" name="TextBox 10"/>
          <p:cNvSpPr txBox="1"/>
          <p:nvPr/>
        </p:nvSpPr>
        <p:spPr>
          <a:xfrm rot="20101912">
            <a:off x="304800" y="3581400"/>
            <a:ext cx="4419600" cy="523220"/>
          </a:xfrm>
          <a:prstGeom prst="rect">
            <a:avLst/>
          </a:prstGeom>
          <a:noFill/>
        </p:spPr>
        <p:txBody>
          <a:bodyPr wrap="square" rtlCol="0">
            <a:spAutoFit/>
          </a:bodyPr>
          <a:lstStyle/>
          <a:p>
            <a:pPr algn="ctr"/>
            <a:r>
              <a:rPr lang="en-US" sz="2800" b="1" dirty="0" smtClean="0">
                <a:solidFill>
                  <a:schemeClr val="accent1"/>
                </a:solidFill>
                <a:latin typeface="+mj-lt"/>
              </a:rPr>
              <a:t>To be completed by survey</a:t>
            </a:r>
            <a:endParaRPr lang="en-US" sz="2400" b="1" dirty="0" smtClean="0">
              <a:solidFill>
                <a:schemeClr val="accent1"/>
              </a:solidFill>
              <a:latin typeface="+mj-lt"/>
            </a:endParaRPr>
          </a:p>
        </p:txBody>
      </p:sp>
      <p:sp>
        <p:nvSpPr>
          <p:cNvPr id="12" name="TextBox 11"/>
          <p:cNvSpPr txBox="1"/>
          <p:nvPr/>
        </p:nvSpPr>
        <p:spPr>
          <a:xfrm>
            <a:off x="4724400" y="2971800"/>
            <a:ext cx="4419600" cy="3539430"/>
          </a:xfrm>
          <a:prstGeom prst="rect">
            <a:avLst/>
          </a:prstGeom>
          <a:noFill/>
        </p:spPr>
        <p:txBody>
          <a:bodyPr wrap="square" rtlCol="0">
            <a:spAutoFit/>
          </a:bodyPr>
          <a:lstStyle/>
          <a:p>
            <a:pPr algn="ctr"/>
            <a:r>
              <a:rPr lang="en-US" sz="2800" dirty="0" smtClean="0">
                <a:latin typeface="+mj-lt"/>
              </a:rPr>
              <a:t>40.3% frequently talk with neighbors</a:t>
            </a:r>
          </a:p>
          <a:p>
            <a:pPr algn="ctr"/>
            <a:endParaRPr lang="en-US" sz="2800" dirty="0" smtClean="0">
              <a:latin typeface="+mj-lt"/>
            </a:endParaRPr>
          </a:p>
          <a:p>
            <a:pPr algn="ctr"/>
            <a:r>
              <a:rPr lang="en-US" sz="2800" dirty="0" smtClean="0">
                <a:latin typeface="+mj-lt"/>
              </a:rPr>
              <a:t>65.5% do favors for their neighbors</a:t>
            </a:r>
          </a:p>
          <a:p>
            <a:pPr algn="ctr"/>
            <a:endParaRPr lang="en-US" sz="2800" dirty="0" smtClean="0">
              <a:latin typeface="+mj-lt"/>
            </a:endParaRPr>
          </a:p>
          <a:p>
            <a:pPr algn="ctr"/>
            <a:r>
              <a:rPr lang="en-US" sz="2800" dirty="0" smtClean="0">
                <a:latin typeface="+mj-lt"/>
              </a:rPr>
              <a:t>89.9% frequently eat dinner with household members</a:t>
            </a:r>
          </a:p>
        </p:txBody>
      </p:sp>
    </p:spTree>
    <p:extLst>
      <p:ext uri="{BB962C8B-B14F-4D97-AF65-F5344CB8AC3E}">
        <p14:creationId xmlns:p14="http://schemas.microsoft.com/office/powerpoint/2010/main" val="7584611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 of Community Life</a:t>
            </a:r>
            <a:endParaRPr lang="en-US" dirty="0"/>
          </a:p>
        </p:txBody>
      </p:sp>
      <p:sp>
        <p:nvSpPr>
          <p:cNvPr id="5" name="TextBox 4"/>
          <p:cNvSpPr txBox="1"/>
          <p:nvPr/>
        </p:nvSpPr>
        <p:spPr>
          <a:xfrm>
            <a:off x="0" y="1676400"/>
            <a:ext cx="9144000" cy="523220"/>
          </a:xfrm>
          <a:prstGeom prst="rect">
            <a:avLst/>
          </a:prstGeom>
          <a:noFill/>
        </p:spPr>
        <p:txBody>
          <a:bodyPr wrap="square" rtlCol="0">
            <a:spAutoFit/>
          </a:bodyPr>
          <a:lstStyle/>
          <a:p>
            <a:pPr algn="ctr"/>
            <a:r>
              <a:rPr lang="en-US" sz="2800" b="1" dirty="0" smtClean="0">
                <a:latin typeface="+mj-lt"/>
              </a:rPr>
              <a:t>Volunteerism</a:t>
            </a:r>
          </a:p>
        </p:txBody>
      </p:sp>
      <p:cxnSp>
        <p:nvCxnSpPr>
          <p:cNvPr id="6" name="Straight Connector 5"/>
          <p:cNvCxnSpPr/>
          <p:nvPr/>
        </p:nvCxnSpPr>
        <p:spPr>
          <a:xfrm>
            <a:off x="2438400" y="2209800"/>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24400" y="2209801"/>
            <a:ext cx="0" cy="3160693"/>
          </a:xfrm>
          <a:prstGeom prst="line">
            <a:avLst/>
          </a:prstGeom>
          <a:ln w="44450">
            <a:gradFill flip="none" rotWithShape="1">
              <a:gsLst>
                <a:gs pos="0">
                  <a:schemeClr val="tx2"/>
                </a:gs>
                <a:gs pos="39999">
                  <a:schemeClr val="accent1"/>
                </a:gs>
                <a:gs pos="70000">
                  <a:schemeClr val="accent1">
                    <a:lumMod val="40000"/>
                    <a:lumOff val="60000"/>
                    <a:alpha val="56000"/>
                  </a:schemeClr>
                </a:gs>
                <a:gs pos="100000">
                  <a:schemeClr val="accent1">
                    <a:lumMod val="20000"/>
                    <a:lumOff val="80000"/>
                  </a:schemeClr>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724400" y="2209801"/>
            <a:ext cx="4419600" cy="892552"/>
          </a:xfrm>
          <a:prstGeom prst="rect">
            <a:avLst/>
          </a:prstGeom>
          <a:noFill/>
        </p:spPr>
        <p:txBody>
          <a:bodyPr wrap="square" rtlCol="0">
            <a:spAutoFit/>
          </a:bodyPr>
          <a:lstStyle/>
          <a:p>
            <a:pPr algn="ctr"/>
            <a:r>
              <a:rPr lang="en-US" sz="2800" b="1" dirty="0" smtClean="0">
                <a:latin typeface="+mj-lt"/>
              </a:rPr>
              <a:t>San Diego County</a:t>
            </a:r>
          </a:p>
          <a:p>
            <a:pPr algn="ctr"/>
            <a:r>
              <a:rPr lang="en-US" sz="2400" b="1" dirty="0">
                <a:latin typeface="+mj-lt"/>
              </a:rPr>
              <a:t>(</a:t>
            </a:r>
            <a:r>
              <a:rPr lang="en-US" sz="2400" b="1" dirty="0" smtClean="0">
                <a:latin typeface="+mj-lt"/>
              </a:rPr>
              <a:t>n=619,037)</a:t>
            </a:r>
          </a:p>
        </p:txBody>
      </p:sp>
      <p:sp>
        <p:nvSpPr>
          <p:cNvPr id="10" name="TextBox 9"/>
          <p:cNvSpPr txBox="1"/>
          <p:nvPr/>
        </p:nvSpPr>
        <p:spPr>
          <a:xfrm>
            <a:off x="152400" y="2286000"/>
            <a:ext cx="4419600" cy="523220"/>
          </a:xfrm>
          <a:prstGeom prst="rect">
            <a:avLst/>
          </a:prstGeom>
          <a:noFill/>
        </p:spPr>
        <p:txBody>
          <a:bodyPr wrap="square" rtlCol="0">
            <a:spAutoFit/>
          </a:bodyPr>
          <a:lstStyle/>
          <a:p>
            <a:pPr algn="ctr"/>
            <a:r>
              <a:rPr lang="en-US" sz="2800" b="1" dirty="0" smtClean="0">
                <a:latin typeface="+mj-lt"/>
              </a:rPr>
              <a:t>Diamond District</a:t>
            </a:r>
          </a:p>
        </p:txBody>
      </p:sp>
      <p:sp>
        <p:nvSpPr>
          <p:cNvPr id="11" name="TextBox 10"/>
          <p:cNvSpPr txBox="1"/>
          <p:nvPr/>
        </p:nvSpPr>
        <p:spPr>
          <a:xfrm rot="20101912">
            <a:off x="304800" y="3581400"/>
            <a:ext cx="4419600" cy="523220"/>
          </a:xfrm>
          <a:prstGeom prst="rect">
            <a:avLst/>
          </a:prstGeom>
          <a:noFill/>
        </p:spPr>
        <p:txBody>
          <a:bodyPr wrap="square" rtlCol="0">
            <a:spAutoFit/>
          </a:bodyPr>
          <a:lstStyle/>
          <a:p>
            <a:pPr algn="ctr"/>
            <a:r>
              <a:rPr lang="en-US" sz="2800" b="1" dirty="0" smtClean="0">
                <a:solidFill>
                  <a:schemeClr val="accent1"/>
                </a:solidFill>
                <a:latin typeface="+mj-lt"/>
              </a:rPr>
              <a:t>To be completed by survey</a:t>
            </a:r>
            <a:endParaRPr lang="en-US" sz="2400" b="1" dirty="0" smtClean="0">
              <a:solidFill>
                <a:schemeClr val="accent1"/>
              </a:solidFill>
              <a:latin typeface="+mj-lt"/>
            </a:endParaRPr>
          </a:p>
        </p:txBody>
      </p:sp>
      <p:sp>
        <p:nvSpPr>
          <p:cNvPr id="12" name="TextBox 11"/>
          <p:cNvSpPr txBox="1"/>
          <p:nvPr/>
        </p:nvSpPr>
        <p:spPr>
          <a:xfrm>
            <a:off x="4724400" y="3146048"/>
            <a:ext cx="4419600" cy="2677656"/>
          </a:xfrm>
          <a:prstGeom prst="rect">
            <a:avLst/>
          </a:prstGeom>
          <a:noFill/>
        </p:spPr>
        <p:txBody>
          <a:bodyPr wrap="square" rtlCol="0">
            <a:spAutoFit/>
          </a:bodyPr>
          <a:lstStyle/>
          <a:p>
            <a:pPr algn="ctr"/>
            <a:r>
              <a:rPr lang="en-US" sz="2800" dirty="0" smtClean="0">
                <a:latin typeface="+mj-lt"/>
              </a:rPr>
              <a:t>29.7% of residents volunteer</a:t>
            </a:r>
          </a:p>
          <a:p>
            <a:pPr algn="ctr"/>
            <a:endParaRPr lang="en-US" sz="2800" dirty="0">
              <a:latin typeface="+mj-lt"/>
            </a:endParaRPr>
          </a:p>
          <a:p>
            <a:pPr algn="ctr"/>
            <a:r>
              <a:rPr lang="en-US" sz="2800" dirty="0" smtClean="0">
                <a:latin typeface="+mj-lt"/>
              </a:rPr>
              <a:t>619,000 volunteers</a:t>
            </a:r>
          </a:p>
          <a:p>
            <a:pPr algn="ctr"/>
            <a:endParaRPr lang="en-US" sz="2800" dirty="0">
              <a:latin typeface="+mj-lt"/>
            </a:endParaRPr>
          </a:p>
          <a:p>
            <a:pPr algn="ctr"/>
            <a:r>
              <a:rPr lang="en-US" sz="2800" dirty="0" smtClean="0">
                <a:latin typeface="+mj-lt"/>
              </a:rPr>
              <a:t>44.5 volunteer hours per resident</a:t>
            </a:r>
          </a:p>
        </p:txBody>
      </p:sp>
    </p:spTree>
    <p:extLst>
      <p:ext uri="{BB962C8B-B14F-4D97-AF65-F5344CB8AC3E}">
        <p14:creationId xmlns:p14="http://schemas.microsoft.com/office/powerpoint/2010/main" val="3998239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 and Recreation</a:t>
            </a:r>
          </a:p>
        </p:txBody>
      </p:sp>
      <p:sp>
        <p:nvSpPr>
          <p:cNvPr id="5" name="TextBox 4"/>
          <p:cNvSpPr txBox="1"/>
          <p:nvPr/>
        </p:nvSpPr>
        <p:spPr>
          <a:xfrm>
            <a:off x="0" y="1676400"/>
            <a:ext cx="9144000" cy="523220"/>
          </a:xfrm>
          <a:prstGeom prst="rect">
            <a:avLst/>
          </a:prstGeom>
          <a:noFill/>
        </p:spPr>
        <p:txBody>
          <a:bodyPr wrap="square" rtlCol="0">
            <a:spAutoFit/>
          </a:bodyPr>
          <a:lstStyle/>
          <a:p>
            <a:pPr algn="ctr"/>
            <a:r>
              <a:rPr lang="en-US" sz="2800" b="1" dirty="0" smtClean="0">
                <a:latin typeface="+mj-lt"/>
              </a:rPr>
              <a:t>Public Library Book Circulation (per 1,000 people)</a:t>
            </a:r>
          </a:p>
        </p:txBody>
      </p:sp>
      <p:cxnSp>
        <p:nvCxnSpPr>
          <p:cNvPr id="6" name="Straight Connector 5"/>
          <p:cNvCxnSpPr/>
          <p:nvPr/>
        </p:nvCxnSpPr>
        <p:spPr>
          <a:xfrm>
            <a:off x="2438400" y="2209800"/>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aphicFrame>
        <p:nvGraphicFramePr>
          <p:cNvPr id="9" name="Chart 8"/>
          <p:cNvGraphicFramePr>
            <a:graphicFrameLocks/>
          </p:cNvGraphicFramePr>
          <p:nvPr>
            <p:extLst>
              <p:ext uri="{D42A27DB-BD31-4B8C-83A1-F6EECF244321}">
                <p14:modId xmlns:p14="http://schemas.microsoft.com/office/powerpoint/2010/main" val="1432076355"/>
              </p:ext>
            </p:extLst>
          </p:nvPr>
        </p:nvGraphicFramePr>
        <p:xfrm>
          <a:off x="762000" y="2209801"/>
          <a:ext cx="7239000" cy="4343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78112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95800" y="2590800"/>
            <a:ext cx="4267200" cy="1600200"/>
          </a:xfrm>
          <a:prstGeom prst="rect">
            <a:avLst/>
          </a:prstGeom>
          <a:solidFill>
            <a:schemeClr val="bg1"/>
          </a:solidFill>
          <a:ln>
            <a:gradFill>
              <a:gsLst>
                <a:gs pos="0">
                  <a:schemeClr val="accent1"/>
                </a:gs>
                <a:gs pos="50000">
                  <a:schemeClr val="accent1">
                    <a:tint val="44500"/>
                    <a:satMod val="160000"/>
                  </a:schemeClr>
                </a:gs>
                <a:gs pos="100000">
                  <a:schemeClr val="tx2"/>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Culture and Recreation</a:t>
            </a:r>
            <a:endParaRPr lang="en-US" dirty="0"/>
          </a:p>
        </p:txBody>
      </p:sp>
      <p:sp>
        <p:nvSpPr>
          <p:cNvPr id="6" name="TextBox 5"/>
          <p:cNvSpPr txBox="1"/>
          <p:nvPr/>
        </p:nvSpPr>
        <p:spPr>
          <a:xfrm>
            <a:off x="2819400" y="1676400"/>
            <a:ext cx="3649289" cy="523220"/>
          </a:xfrm>
          <a:prstGeom prst="rect">
            <a:avLst/>
          </a:prstGeom>
          <a:noFill/>
        </p:spPr>
        <p:txBody>
          <a:bodyPr wrap="square" rtlCol="0">
            <a:spAutoFit/>
          </a:bodyPr>
          <a:lstStyle/>
          <a:p>
            <a:pPr algn="ctr"/>
            <a:r>
              <a:rPr lang="en-US" sz="2800" b="1" dirty="0" smtClean="0">
                <a:latin typeface="+mj-lt"/>
              </a:rPr>
              <a:t>Recreation Parks</a:t>
            </a:r>
          </a:p>
        </p:txBody>
      </p:sp>
      <p:cxnSp>
        <p:nvCxnSpPr>
          <p:cNvPr id="10" name="Straight Connector 9"/>
          <p:cNvCxnSpPr/>
          <p:nvPr/>
        </p:nvCxnSpPr>
        <p:spPr>
          <a:xfrm>
            <a:off x="2438400" y="2209800"/>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8600" y="2590800"/>
            <a:ext cx="4415444" cy="2525307"/>
          </a:xfrm>
          <a:prstGeom prst="rect">
            <a:avLst/>
          </a:prstGeom>
          <a:noFill/>
        </p:spPr>
        <p:txBody>
          <a:bodyPr wrap="square" rtlCol="0">
            <a:spAutoFit/>
          </a:bodyPr>
          <a:lstStyle/>
          <a:p>
            <a:pPr algn="ctr"/>
            <a:r>
              <a:rPr lang="en-US" sz="2160" b="1" dirty="0" smtClean="0">
                <a:solidFill>
                  <a:schemeClr val="accent1"/>
                </a:solidFill>
              </a:rPr>
              <a:t>Diamond District</a:t>
            </a:r>
            <a:r>
              <a:rPr lang="en-US" sz="2160" b="1" dirty="0" smtClean="0"/>
              <a:t/>
            </a:r>
            <a:br>
              <a:rPr lang="en-US" sz="2160" b="1" dirty="0" smtClean="0"/>
            </a:br>
            <a:endParaRPr lang="en-US" sz="1050" b="1" dirty="0" smtClean="0"/>
          </a:p>
          <a:p>
            <a:r>
              <a:rPr lang="en-US" dirty="0" smtClean="0"/>
              <a:t>Chollas Lake Park</a:t>
            </a:r>
          </a:p>
          <a:p>
            <a:r>
              <a:rPr lang="en-US" dirty="0" smtClean="0"/>
              <a:t>Encanto </a:t>
            </a:r>
            <a:r>
              <a:rPr lang="en-US" dirty="0"/>
              <a:t>Recreation </a:t>
            </a:r>
            <a:r>
              <a:rPr lang="en-US" dirty="0" smtClean="0"/>
              <a:t>Center</a:t>
            </a:r>
          </a:p>
          <a:p>
            <a:r>
              <a:rPr lang="en-US" dirty="0"/>
              <a:t>Emerald </a:t>
            </a:r>
            <a:r>
              <a:rPr lang="en-US" dirty="0" smtClean="0"/>
              <a:t>Hills</a:t>
            </a:r>
          </a:p>
          <a:p>
            <a:r>
              <a:rPr lang="en-US" dirty="0"/>
              <a:t>Martin Luther King, Jr. Recreation Center</a:t>
            </a:r>
          </a:p>
          <a:p>
            <a:r>
              <a:rPr lang="en-US" dirty="0"/>
              <a:t>Mountain View Community Center</a:t>
            </a:r>
          </a:p>
          <a:p>
            <a:r>
              <a:rPr lang="en-US" dirty="0" smtClean="0"/>
              <a:t>Willie </a:t>
            </a:r>
            <a:r>
              <a:rPr lang="en-US" dirty="0"/>
              <a:t>Henderson Sports Complex</a:t>
            </a:r>
          </a:p>
          <a:p>
            <a:endParaRPr lang="en-US" dirty="0"/>
          </a:p>
        </p:txBody>
      </p:sp>
      <p:sp>
        <p:nvSpPr>
          <p:cNvPr id="4" name="TextBox 3"/>
          <p:cNvSpPr txBox="1"/>
          <p:nvPr/>
        </p:nvSpPr>
        <p:spPr>
          <a:xfrm>
            <a:off x="4495800" y="3276600"/>
            <a:ext cx="4267200" cy="769441"/>
          </a:xfrm>
          <a:prstGeom prst="rect">
            <a:avLst/>
          </a:prstGeom>
          <a:noFill/>
        </p:spPr>
        <p:txBody>
          <a:bodyPr wrap="square" rtlCol="0">
            <a:spAutoFit/>
          </a:bodyPr>
          <a:lstStyle/>
          <a:p>
            <a:pPr algn="ctr"/>
            <a:r>
              <a:rPr lang="en-US" sz="2000" b="1" dirty="0" smtClean="0">
                <a:solidFill>
                  <a:schemeClr val="accent4"/>
                </a:solidFill>
              </a:rPr>
              <a:t>Diamond District: 0.07 parks </a:t>
            </a:r>
          </a:p>
          <a:p>
            <a:endParaRPr lang="en-US" sz="400" b="1" dirty="0" smtClean="0">
              <a:solidFill>
                <a:schemeClr val="accent4"/>
              </a:solidFill>
            </a:endParaRPr>
          </a:p>
          <a:p>
            <a:pPr algn="ctr"/>
            <a:r>
              <a:rPr lang="en-US" sz="2000" b="1" dirty="0" smtClean="0">
                <a:solidFill>
                  <a:schemeClr val="tx2"/>
                </a:solidFill>
              </a:rPr>
              <a:t>City of San Diego: 0.06 parks</a:t>
            </a:r>
            <a:endParaRPr lang="en-US" sz="2000" b="1" dirty="0">
              <a:solidFill>
                <a:schemeClr val="accent4"/>
              </a:solidFill>
            </a:endParaRPr>
          </a:p>
        </p:txBody>
      </p:sp>
      <p:sp>
        <p:nvSpPr>
          <p:cNvPr id="11" name="TextBox 10"/>
          <p:cNvSpPr txBox="1"/>
          <p:nvPr/>
        </p:nvSpPr>
        <p:spPr>
          <a:xfrm>
            <a:off x="4495800" y="2662535"/>
            <a:ext cx="4267200" cy="400110"/>
          </a:xfrm>
          <a:prstGeom prst="rect">
            <a:avLst/>
          </a:prstGeom>
          <a:noFill/>
        </p:spPr>
        <p:txBody>
          <a:bodyPr wrap="square" rtlCol="0">
            <a:spAutoFit/>
          </a:bodyPr>
          <a:lstStyle/>
          <a:p>
            <a:pPr algn="ctr"/>
            <a:r>
              <a:rPr lang="en-US" sz="2000" b="1" dirty="0" smtClean="0"/>
              <a:t>Per 1,000 people</a:t>
            </a:r>
            <a:endParaRPr lang="en-US" sz="2000" b="1" dirty="0"/>
          </a:p>
        </p:txBody>
      </p:sp>
      <p:cxnSp>
        <p:nvCxnSpPr>
          <p:cNvPr id="12" name="Straight Connector 11"/>
          <p:cNvCxnSpPr/>
          <p:nvPr/>
        </p:nvCxnSpPr>
        <p:spPr>
          <a:xfrm>
            <a:off x="4770120" y="3124199"/>
            <a:ext cx="384048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706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3146681923"/>
              </p:ext>
            </p:extLst>
          </p:nvPr>
        </p:nvGraphicFramePr>
        <p:xfrm>
          <a:off x="152400" y="2133601"/>
          <a:ext cx="8840299"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Overview</a:t>
            </a:r>
            <a:endParaRPr lang="en-US" dirty="0"/>
          </a:p>
        </p:txBody>
      </p:sp>
      <p:sp>
        <p:nvSpPr>
          <p:cNvPr id="6" name="TextBox 5"/>
          <p:cNvSpPr txBox="1"/>
          <p:nvPr/>
        </p:nvSpPr>
        <p:spPr>
          <a:xfrm>
            <a:off x="54022" y="1524000"/>
            <a:ext cx="9144000" cy="523220"/>
          </a:xfrm>
          <a:prstGeom prst="rect">
            <a:avLst/>
          </a:prstGeom>
          <a:noFill/>
        </p:spPr>
        <p:txBody>
          <a:bodyPr wrap="square" rtlCol="0">
            <a:spAutoFit/>
          </a:bodyPr>
          <a:lstStyle/>
          <a:p>
            <a:pPr algn="ctr"/>
            <a:r>
              <a:rPr lang="en-US" sz="2800" b="1" dirty="0" smtClean="0">
                <a:latin typeface="+mj-lt"/>
              </a:rPr>
              <a:t>Age Distribution</a:t>
            </a:r>
          </a:p>
        </p:txBody>
      </p:sp>
      <p:cxnSp>
        <p:nvCxnSpPr>
          <p:cNvPr id="7" name="Straight Connector 6"/>
          <p:cNvCxnSpPr/>
          <p:nvPr/>
        </p:nvCxnSpPr>
        <p:spPr>
          <a:xfrm>
            <a:off x="2451479" y="2073378"/>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7894" y="2590800"/>
            <a:ext cx="1766830" cy="923330"/>
          </a:xfrm>
          <a:prstGeom prst="rect">
            <a:avLst/>
          </a:prstGeom>
          <a:noFill/>
          <a:ln w="25400">
            <a:solidFill>
              <a:schemeClr val="accent1"/>
            </a:solidFill>
          </a:ln>
        </p:spPr>
        <p:txBody>
          <a:bodyPr wrap="none" rtlCol="0">
            <a:spAutoFit/>
          </a:bodyPr>
          <a:lstStyle/>
          <a:p>
            <a:pPr algn="ctr"/>
            <a:r>
              <a:rPr lang="en-US" b="1" dirty="0" smtClean="0"/>
              <a:t>Diamond District</a:t>
            </a:r>
          </a:p>
          <a:p>
            <a:pPr algn="ctr"/>
            <a:r>
              <a:rPr lang="en-US" b="1" dirty="0" smtClean="0"/>
              <a:t>Median Age</a:t>
            </a:r>
          </a:p>
          <a:p>
            <a:pPr algn="ctr"/>
            <a:r>
              <a:rPr lang="en-US" dirty="0" smtClean="0"/>
              <a:t>29.6 years</a:t>
            </a:r>
            <a:endParaRPr lang="en-US" dirty="0"/>
          </a:p>
        </p:txBody>
      </p:sp>
      <p:sp>
        <p:nvSpPr>
          <p:cNvPr id="9" name="TextBox 8"/>
          <p:cNvSpPr txBox="1"/>
          <p:nvPr/>
        </p:nvSpPr>
        <p:spPr>
          <a:xfrm>
            <a:off x="7086600" y="2590800"/>
            <a:ext cx="1906099" cy="923330"/>
          </a:xfrm>
          <a:prstGeom prst="rect">
            <a:avLst/>
          </a:prstGeom>
          <a:noFill/>
          <a:ln w="25400">
            <a:solidFill>
              <a:schemeClr val="tx2"/>
            </a:solidFill>
          </a:ln>
        </p:spPr>
        <p:txBody>
          <a:bodyPr wrap="none" rtlCol="0">
            <a:spAutoFit/>
          </a:bodyPr>
          <a:lstStyle/>
          <a:p>
            <a:pPr algn="ctr"/>
            <a:r>
              <a:rPr lang="en-US" b="1" dirty="0" smtClean="0"/>
              <a:t>San Diego County</a:t>
            </a:r>
          </a:p>
          <a:p>
            <a:pPr algn="ctr"/>
            <a:r>
              <a:rPr lang="en-US" b="1" dirty="0" smtClean="0"/>
              <a:t>Median Age</a:t>
            </a:r>
          </a:p>
          <a:p>
            <a:pPr algn="ctr"/>
            <a:r>
              <a:rPr lang="en-US" dirty="0" smtClean="0"/>
              <a:t>34.7 years</a:t>
            </a:r>
            <a:endParaRPr lang="en-US" dirty="0"/>
          </a:p>
        </p:txBody>
      </p:sp>
    </p:spTree>
    <p:extLst>
      <p:ext uri="{BB962C8B-B14F-4D97-AF65-F5344CB8AC3E}">
        <p14:creationId xmlns:p14="http://schemas.microsoft.com/office/powerpoint/2010/main" val="29891158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 and Recreation</a:t>
            </a:r>
          </a:p>
        </p:txBody>
      </p:sp>
      <p:sp>
        <p:nvSpPr>
          <p:cNvPr id="5" name="TextBox 4"/>
          <p:cNvSpPr txBox="1"/>
          <p:nvPr/>
        </p:nvSpPr>
        <p:spPr>
          <a:xfrm>
            <a:off x="0" y="1484293"/>
            <a:ext cx="9144000" cy="954107"/>
          </a:xfrm>
          <a:prstGeom prst="rect">
            <a:avLst/>
          </a:prstGeom>
          <a:noFill/>
        </p:spPr>
        <p:txBody>
          <a:bodyPr wrap="square" rtlCol="0">
            <a:spAutoFit/>
          </a:bodyPr>
          <a:lstStyle/>
          <a:p>
            <a:pPr algn="ctr"/>
            <a:r>
              <a:rPr lang="en-US" sz="2800" b="1" dirty="0" smtClean="0">
                <a:latin typeface="+mj-lt"/>
              </a:rPr>
              <a:t>Music &amp; Performing Arts Venues </a:t>
            </a:r>
            <a:br>
              <a:rPr lang="en-US" sz="2800" b="1" dirty="0" smtClean="0">
                <a:latin typeface="+mj-lt"/>
              </a:rPr>
            </a:br>
            <a:r>
              <a:rPr lang="en-US" sz="2800" b="1" dirty="0" smtClean="0">
                <a:latin typeface="+mj-lt"/>
              </a:rPr>
              <a:t>in the Diamond District</a:t>
            </a:r>
          </a:p>
        </p:txBody>
      </p:sp>
      <p:cxnSp>
        <p:nvCxnSpPr>
          <p:cNvPr id="6" name="Straight Connector 5"/>
          <p:cNvCxnSpPr/>
          <p:nvPr/>
        </p:nvCxnSpPr>
        <p:spPr>
          <a:xfrm>
            <a:off x="2438400" y="2438400"/>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011907" y="3048000"/>
            <a:ext cx="1623504" cy="1748389"/>
            <a:chOff x="1624663" y="3429000"/>
            <a:chExt cx="990600" cy="1066800"/>
          </a:xfrm>
        </p:grpSpPr>
        <p:sp>
          <p:nvSpPr>
            <p:cNvPr id="4" name="Oval 3"/>
            <p:cNvSpPr/>
            <p:nvPr/>
          </p:nvSpPr>
          <p:spPr>
            <a:xfrm>
              <a:off x="1624663" y="3429000"/>
              <a:ext cx="9906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637804" y="3596201"/>
              <a:ext cx="964320" cy="732395"/>
            </a:xfrm>
            <a:prstGeom prst="rect">
              <a:avLst/>
            </a:prstGeom>
            <a:noFill/>
          </p:spPr>
          <p:txBody>
            <a:bodyPr wrap="none" rtlCol="0">
              <a:spAutoFit/>
            </a:bodyPr>
            <a:lstStyle/>
            <a:p>
              <a:pPr algn="ctr"/>
              <a:r>
                <a:rPr lang="en-US" sz="3600" b="1" dirty="0"/>
                <a:t>3</a:t>
              </a:r>
              <a:endParaRPr lang="en-US" sz="3600" b="1" dirty="0" smtClean="0"/>
            </a:p>
            <a:p>
              <a:pPr algn="ctr"/>
              <a:r>
                <a:rPr lang="en-US" sz="3600" b="1" dirty="0" smtClean="0"/>
                <a:t>Venues</a:t>
              </a:r>
              <a:endParaRPr lang="en-US" sz="3600" b="1" dirty="0"/>
            </a:p>
          </p:txBody>
        </p:sp>
      </p:gr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053" y="2876265"/>
            <a:ext cx="3095625" cy="3095625"/>
          </a:xfrm>
          <a:prstGeom prst="rect">
            <a:avLst/>
          </a:prstGeom>
        </p:spPr>
      </p:pic>
    </p:spTree>
    <p:extLst>
      <p:ext uri="{BB962C8B-B14F-4D97-AF65-F5344CB8AC3E}">
        <p14:creationId xmlns:p14="http://schemas.microsoft.com/office/powerpoint/2010/main" val="6465729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2029" y="2209800"/>
            <a:ext cx="4263571" cy="3581400"/>
          </a:xfrm>
          <a:prstGeom prst="rect">
            <a:avLst/>
          </a:prstGeom>
        </p:spPr>
      </p:pic>
      <p:sp>
        <p:nvSpPr>
          <p:cNvPr id="2" name="Title 1"/>
          <p:cNvSpPr>
            <a:spLocks noGrp="1"/>
          </p:cNvSpPr>
          <p:nvPr>
            <p:ph type="title"/>
          </p:nvPr>
        </p:nvSpPr>
        <p:spPr/>
        <p:txBody>
          <a:bodyPr/>
          <a:lstStyle/>
          <a:p>
            <a:r>
              <a:rPr lang="en-US" dirty="0"/>
              <a:t>Culture and Recreation</a:t>
            </a:r>
          </a:p>
        </p:txBody>
      </p:sp>
      <p:sp>
        <p:nvSpPr>
          <p:cNvPr id="5" name="TextBox 4"/>
          <p:cNvSpPr txBox="1"/>
          <p:nvPr/>
        </p:nvSpPr>
        <p:spPr>
          <a:xfrm>
            <a:off x="0" y="1484293"/>
            <a:ext cx="9144000" cy="954107"/>
          </a:xfrm>
          <a:prstGeom prst="rect">
            <a:avLst/>
          </a:prstGeom>
          <a:noFill/>
        </p:spPr>
        <p:txBody>
          <a:bodyPr wrap="square" rtlCol="0">
            <a:spAutoFit/>
          </a:bodyPr>
          <a:lstStyle/>
          <a:p>
            <a:pPr algn="ctr"/>
            <a:r>
              <a:rPr lang="en-US" sz="2800" b="1" dirty="0" smtClean="0">
                <a:latin typeface="+mj-lt"/>
              </a:rPr>
              <a:t>Art Galleries &amp; Museums</a:t>
            </a:r>
            <a:br>
              <a:rPr lang="en-US" sz="2800" b="1" dirty="0" smtClean="0">
                <a:latin typeface="+mj-lt"/>
              </a:rPr>
            </a:br>
            <a:r>
              <a:rPr lang="en-US" sz="2800" b="1" dirty="0" smtClean="0">
                <a:latin typeface="+mj-lt"/>
              </a:rPr>
              <a:t>in the Diamond District</a:t>
            </a:r>
          </a:p>
        </p:txBody>
      </p:sp>
      <p:cxnSp>
        <p:nvCxnSpPr>
          <p:cNvPr id="6" name="Straight Connector 5"/>
          <p:cNvCxnSpPr/>
          <p:nvPr/>
        </p:nvCxnSpPr>
        <p:spPr>
          <a:xfrm>
            <a:off x="2438400" y="2438400"/>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19058" y="2926367"/>
            <a:ext cx="2618602" cy="1748389"/>
            <a:chOff x="1321078" y="3429000"/>
            <a:chExt cx="1597770" cy="1066800"/>
          </a:xfrm>
        </p:grpSpPr>
        <p:sp>
          <p:nvSpPr>
            <p:cNvPr id="4" name="Oval 3"/>
            <p:cNvSpPr/>
            <p:nvPr/>
          </p:nvSpPr>
          <p:spPr>
            <a:xfrm>
              <a:off x="1624663" y="3429000"/>
              <a:ext cx="9906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321078" y="3596201"/>
              <a:ext cx="1597770" cy="732395"/>
            </a:xfrm>
            <a:prstGeom prst="rect">
              <a:avLst/>
            </a:prstGeom>
            <a:noFill/>
          </p:spPr>
          <p:txBody>
            <a:bodyPr wrap="none" rtlCol="0">
              <a:spAutoFit/>
            </a:bodyPr>
            <a:lstStyle/>
            <a:p>
              <a:pPr algn="ctr"/>
              <a:r>
                <a:rPr lang="en-US" sz="3600" b="1" smtClean="0"/>
                <a:t>2</a:t>
              </a:r>
              <a:endParaRPr lang="en-US" sz="3600" b="1" dirty="0" smtClean="0"/>
            </a:p>
            <a:p>
              <a:pPr algn="ctr"/>
              <a:r>
                <a:rPr lang="en-US" sz="3600" b="1" dirty="0" smtClean="0"/>
                <a:t>Art Galleries</a:t>
              </a:r>
              <a:endParaRPr lang="en-US" sz="3600" b="1" dirty="0"/>
            </a:p>
          </p:txBody>
        </p:sp>
      </p:grpSp>
      <p:sp>
        <p:nvSpPr>
          <p:cNvPr id="14" name="Rectangle 13"/>
          <p:cNvSpPr/>
          <p:nvPr/>
        </p:nvSpPr>
        <p:spPr>
          <a:xfrm>
            <a:off x="6207893" y="3276600"/>
            <a:ext cx="726307" cy="1600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10" name="Group 9"/>
          <p:cNvGrpSpPr/>
          <p:nvPr/>
        </p:nvGrpSpPr>
        <p:grpSpPr>
          <a:xfrm>
            <a:off x="6360293" y="2895600"/>
            <a:ext cx="2021707" cy="1748389"/>
            <a:chOff x="1503180" y="3429000"/>
            <a:chExt cx="1233568" cy="1066800"/>
          </a:xfrm>
        </p:grpSpPr>
        <p:sp>
          <p:nvSpPr>
            <p:cNvPr id="11" name="Oval 10"/>
            <p:cNvSpPr/>
            <p:nvPr/>
          </p:nvSpPr>
          <p:spPr>
            <a:xfrm>
              <a:off x="1624663" y="3429000"/>
              <a:ext cx="9906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503180" y="3596201"/>
              <a:ext cx="1233568" cy="732395"/>
            </a:xfrm>
            <a:prstGeom prst="rect">
              <a:avLst/>
            </a:prstGeom>
            <a:noFill/>
          </p:spPr>
          <p:txBody>
            <a:bodyPr wrap="none" rtlCol="0">
              <a:spAutoFit/>
            </a:bodyPr>
            <a:lstStyle/>
            <a:p>
              <a:pPr algn="ctr"/>
              <a:r>
                <a:rPr lang="en-US" sz="3600" b="1" dirty="0"/>
                <a:t>0</a:t>
              </a:r>
              <a:endParaRPr lang="en-US" sz="3600" b="1" dirty="0" smtClean="0"/>
            </a:p>
            <a:p>
              <a:pPr algn="ctr"/>
              <a:r>
                <a:rPr lang="en-US" sz="3600" b="1" dirty="0" smtClean="0"/>
                <a:t>Museums</a:t>
              </a:r>
              <a:endParaRPr lang="en-US" sz="3600" b="1" dirty="0"/>
            </a:p>
          </p:txBody>
        </p:sp>
      </p:grpSp>
    </p:spTree>
    <p:extLst>
      <p:ext uri="{BB962C8B-B14F-4D97-AF65-F5344CB8AC3E}">
        <p14:creationId xmlns:p14="http://schemas.microsoft.com/office/powerpoint/2010/main" val="25458351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Character of Physical Environment</a:t>
            </a:r>
            <a:endParaRPr lang="en-US" dirty="0"/>
          </a:p>
        </p:txBody>
      </p:sp>
      <p:sp>
        <p:nvSpPr>
          <p:cNvPr id="7" name="TextBox 6"/>
          <p:cNvSpPr txBox="1"/>
          <p:nvPr/>
        </p:nvSpPr>
        <p:spPr>
          <a:xfrm>
            <a:off x="612421" y="1548825"/>
            <a:ext cx="7848600" cy="523220"/>
          </a:xfrm>
          <a:prstGeom prst="rect">
            <a:avLst/>
          </a:prstGeom>
          <a:noFill/>
        </p:spPr>
        <p:txBody>
          <a:bodyPr wrap="square" rtlCol="0">
            <a:spAutoFit/>
          </a:bodyPr>
          <a:lstStyle/>
          <a:p>
            <a:pPr algn="ctr"/>
            <a:r>
              <a:rPr lang="en-US" sz="2800" b="1" dirty="0" smtClean="0">
                <a:latin typeface="+mj-lt"/>
              </a:rPr>
              <a:t>Type of Housing (percentage)</a:t>
            </a:r>
            <a:endParaRPr lang="en-US" sz="2800" b="1" dirty="0">
              <a:latin typeface="+mj-lt"/>
            </a:endParaRPr>
          </a:p>
        </p:txBody>
      </p:sp>
      <p:cxnSp>
        <p:nvCxnSpPr>
          <p:cNvPr id="8" name="Straight Connector 7"/>
          <p:cNvCxnSpPr/>
          <p:nvPr/>
        </p:nvCxnSpPr>
        <p:spPr>
          <a:xfrm>
            <a:off x="2438400" y="2057399"/>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aphicFrame>
        <p:nvGraphicFramePr>
          <p:cNvPr id="9" name="Chart 8"/>
          <p:cNvGraphicFramePr>
            <a:graphicFrameLocks/>
          </p:cNvGraphicFramePr>
          <p:nvPr>
            <p:extLst>
              <p:ext uri="{D42A27DB-BD31-4B8C-83A1-F6EECF244321}">
                <p14:modId xmlns:p14="http://schemas.microsoft.com/office/powerpoint/2010/main" val="1342841863"/>
              </p:ext>
            </p:extLst>
          </p:nvPr>
        </p:nvGraphicFramePr>
        <p:xfrm>
          <a:off x="189088" y="1548826"/>
          <a:ext cx="8726311" cy="53091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94758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 of Physical Environment</a:t>
            </a:r>
            <a:endParaRPr lang="en-US" dirty="0"/>
          </a:p>
        </p:txBody>
      </p:sp>
      <p:graphicFrame>
        <p:nvGraphicFramePr>
          <p:cNvPr id="14" name="Chart 13"/>
          <p:cNvGraphicFramePr/>
          <p:nvPr>
            <p:extLst>
              <p:ext uri="{D42A27DB-BD31-4B8C-83A1-F6EECF244321}">
                <p14:modId xmlns:p14="http://schemas.microsoft.com/office/powerpoint/2010/main" val="3575565578"/>
              </p:ext>
            </p:extLst>
          </p:nvPr>
        </p:nvGraphicFramePr>
        <p:xfrm>
          <a:off x="385231" y="1548825"/>
          <a:ext cx="8302979" cy="555018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12421" y="1548825"/>
            <a:ext cx="7848600" cy="523220"/>
          </a:xfrm>
          <a:prstGeom prst="rect">
            <a:avLst/>
          </a:prstGeom>
          <a:noFill/>
        </p:spPr>
        <p:txBody>
          <a:bodyPr wrap="square" rtlCol="0">
            <a:spAutoFit/>
          </a:bodyPr>
          <a:lstStyle/>
          <a:p>
            <a:pPr algn="ctr"/>
            <a:r>
              <a:rPr lang="en-US" sz="2800" b="1" dirty="0" smtClean="0">
                <a:latin typeface="+mj-lt"/>
              </a:rPr>
              <a:t>Housing Snapshot</a:t>
            </a:r>
            <a:endParaRPr lang="en-US" sz="2800" b="1" dirty="0">
              <a:latin typeface="+mj-lt"/>
            </a:endParaRPr>
          </a:p>
        </p:txBody>
      </p:sp>
      <p:cxnSp>
        <p:nvCxnSpPr>
          <p:cNvPr id="15" name="Straight Connector 14"/>
          <p:cNvCxnSpPr/>
          <p:nvPr/>
        </p:nvCxnSpPr>
        <p:spPr>
          <a:xfrm>
            <a:off x="2438400" y="2057399"/>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9460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92003" y="3048000"/>
            <a:ext cx="2427194" cy="268941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096000" y="3810000"/>
            <a:ext cx="1295400" cy="1661993"/>
          </a:xfrm>
          <a:prstGeom prst="rect">
            <a:avLst/>
          </a:prstGeom>
          <a:noFill/>
        </p:spPr>
        <p:txBody>
          <a:bodyPr wrap="square" rtlCol="0">
            <a:spAutoFit/>
          </a:bodyPr>
          <a:lstStyle/>
          <a:p>
            <a:pPr algn="ctr"/>
            <a:r>
              <a:rPr lang="en-US" sz="2000" b="1" dirty="0" smtClean="0">
                <a:solidFill>
                  <a:schemeClr val="bg1"/>
                </a:solidFill>
                <a:latin typeface="+mj-lt"/>
              </a:rPr>
              <a:t>Median Rooms:</a:t>
            </a:r>
            <a:r>
              <a:rPr lang="en-US" b="1" dirty="0" smtClean="0">
                <a:solidFill>
                  <a:schemeClr val="bg1"/>
                </a:solidFill>
                <a:latin typeface="+mj-lt"/>
              </a:rPr>
              <a:t/>
            </a:r>
            <a:br>
              <a:rPr lang="en-US" b="1" dirty="0" smtClean="0">
                <a:solidFill>
                  <a:schemeClr val="bg1"/>
                </a:solidFill>
                <a:latin typeface="+mj-lt"/>
              </a:rPr>
            </a:br>
            <a:endParaRPr lang="en-US" sz="1400" b="1" dirty="0" smtClean="0">
              <a:solidFill>
                <a:schemeClr val="bg1"/>
              </a:solidFill>
              <a:latin typeface="+mj-lt"/>
            </a:endParaRPr>
          </a:p>
          <a:p>
            <a:pPr algn="ctr"/>
            <a:r>
              <a:rPr lang="en-US" sz="4800" b="1" dirty="0" smtClean="0">
                <a:solidFill>
                  <a:schemeClr val="bg1"/>
                </a:solidFill>
                <a:effectLst>
                  <a:outerShdw blurRad="38100" dist="38100" dir="2700000" algn="tl">
                    <a:srgbClr val="000000">
                      <a:alpha val="43137"/>
                    </a:srgbClr>
                  </a:outerShdw>
                </a:effectLst>
                <a:latin typeface="+mj-lt"/>
              </a:rPr>
              <a:t>5.1</a:t>
            </a:r>
            <a:endParaRPr lang="en-US" sz="4800" b="1" dirty="0">
              <a:solidFill>
                <a:schemeClr val="bg1"/>
              </a:solidFill>
              <a:effectLst>
                <a:outerShdw blurRad="38100" dist="38100" dir="2700000" algn="tl">
                  <a:srgbClr val="000000">
                    <a:alpha val="43137"/>
                  </a:srgbClr>
                </a:outerShdw>
              </a:effectLst>
              <a:latin typeface="+mj-lt"/>
            </a:endParaRPr>
          </a:p>
        </p:txBody>
      </p:sp>
      <p:sp>
        <p:nvSpPr>
          <p:cNvPr id="2" name="Title 1"/>
          <p:cNvSpPr>
            <a:spLocks noGrp="1"/>
          </p:cNvSpPr>
          <p:nvPr>
            <p:ph type="title"/>
          </p:nvPr>
        </p:nvSpPr>
        <p:spPr/>
        <p:txBody>
          <a:bodyPr/>
          <a:lstStyle/>
          <a:p>
            <a:r>
              <a:rPr lang="en-US" dirty="0" smtClean="0"/>
              <a:t>Character of Physical Environment</a:t>
            </a:r>
            <a:endParaRPr lang="en-US" dirty="0"/>
          </a:p>
        </p:txBody>
      </p:sp>
      <p:sp>
        <p:nvSpPr>
          <p:cNvPr id="5" name="TextBox 4"/>
          <p:cNvSpPr txBox="1"/>
          <p:nvPr/>
        </p:nvSpPr>
        <p:spPr>
          <a:xfrm>
            <a:off x="228600" y="1560493"/>
            <a:ext cx="8839200" cy="477054"/>
          </a:xfrm>
          <a:prstGeom prst="rect">
            <a:avLst/>
          </a:prstGeom>
          <a:noFill/>
        </p:spPr>
        <p:txBody>
          <a:bodyPr wrap="square" rtlCol="0">
            <a:spAutoFit/>
          </a:bodyPr>
          <a:lstStyle/>
          <a:p>
            <a:pPr algn="ctr">
              <a:defRPr sz="1800" b="1" i="0" u="none" strike="noStrike" kern="1200" baseline="0">
                <a:solidFill>
                  <a:prstClr val="black"/>
                </a:solidFill>
                <a:latin typeface="+mn-lt"/>
                <a:ea typeface="+mn-ea"/>
                <a:cs typeface="+mn-cs"/>
              </a:defRPr>
            </a:pPr>
            <a:r>
              <a:rPr lang="en-US" sz="2500" dirty="0" smtClean="0"/>
              <a:t>Housing Snapshot</a:t>
            </a:r>
            <a:endParaRPr lang="en-US" sz="2500" dirty="0"/>
          </a:p>
        </p:txBody>
      </p:sp>
      <p:cxnSp>
        <p:nvCxnSpPr>
          <p:cNvPr id="6" name="Straight Connector 5"/>
          <p:cNvCxnSpPr/>
          <p:nvPr/>
        </p:nvCxnSpPr>
        <p:spPr>
          <a:xfrm>
            <a:off x="2438400" y="2057399"/>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pic>
        <p:nvPicPr>
          <p:cNvPr id="8" name="Picture 1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326403" y="3048000"/>
            <a:ext cx="2427194" cy="268941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25500" y="2209800"/>
            <a:ext cx="3429000" cy="738664"/>
          </a:xfrm>
          <a:prstGeom prst="rect">
            <a:avLst/>
          </a:prstGeom>
          <a:noFill/>
        </p:spPr>
        <p:txBody>
          <a:bodyPr wrap="square" rtlCol="0">
            <a:spAutoFit/>
          </a:bodyPr>
          <a:lstStyle/>
          <a:p>
            <a:pPr algn="ctr"/>
            <a:r>
              <a:rPr lang="en-US" sz="2200" b="1" dirty="0" smtClean="0">
                <a:latin typeface="+mj-lt"/>
              </a:rPr>
              <a:t>Diamond</a:t>
            </a:r>
            <a:r>
              <a:rPr lang="en-US" sz="2000" b="1" dirty="0" smtClean="0">
                <a:latin typeface="+mj-lt"/>
              </a:rPr>
              <a:t> District</a:t>
            </a:r>
            <a:br>
              <a:rPr lang="en-US" sz="2000" b="1" dirty="0" smtClean="0">
                <a:latin typeface="+mj-lt"/>
              </a:rPr>
            </a:br>
            <a:r>
              <a:rPr lang="en-US" sz="2000" dirty="0" smtClean="0">
                <a:latin typeface="+mj-lt"/>
              </a:rPr>
              <a:t>(n=24,275)</a:t>
            </a:r>
          </a:p>
        </p:txBody>
      </p:sp>
      <p:sp>
        <p:nvSpPr>
          <p:cNvPr id="10" name="TextBox 9"/>
          <p:cNvSpPr txBox="1"/>
          <p:nvPr/>
        </p:nvSpPr>
        <p:spPr>
          <a:xfrm>
            <a:off x="1892300" y="3810000"/>
            <a:ext cx="1295400" cy="1661993"/>
          </a:xfrm>
          <a:prstGeom prst="rect">
            <a:avLst/>
          </a:prstGeom>
          <a:noFill/>
        </p:spPr>
        <p:txBody>
          <a:bodyPr wrap="square" rtlCol="0">
            <a:spAutoFit/>
          </a:bodyPr>
          <a:lstStyle/>
          <a:p>
            <a:pPr algn="ctr"/>
            <a:r>
              <a:rPr lang="en-US" sz="2000" b="1" dirty="0" smtClean="0">
                <a:solidFill>
                  <a:schemeClr val="bg1"/>
                </a:solidFill>
                <a:latin typeface="+mj-lt"/>
              </a:rPr>
              <a:t>Median Rooms:</a:t>
            </a:r>
            <a:r>
              <a:rPr lang="en-US" b="1" dirty="0" smtClean="0">
                <a:solidFill>
                  <a:schemeClr val="bg1"/>
                </a:solidFill>
                <a:latin typeface="+mj-lt"/>
              </a:rPr>
              <a:t/>
            </a:r>
            <a:br>
              <a:rPr lang="en-US" b="1" dirty="0" smtClean="0">
                <a:solidFill>
                  <a:schemeClr val="bg1"/>
                </a:solidFill>
                <a:latin typeface="+mj-lt"/>
              </a:rPr>
            </a:br>
            <a:endParaRPr lang="en-US" sz="1400" b="1" dirty="0" smtClean="0">
              <a:solidFill>
                <a:schemeClr val="bg1"/>
              </a:solidFill>
              <a:latin typeface="+mj-lt"/>
            </a:endParaRPr>
          </a:p>
          <a:p>
            <a:pPr algn="ctr"/>
            <a:r>
              <a:rPr lang="en-US" sz="4800" b="1" dirty="0" smtClean="0">
                <a:solidFill>
                  <a:schemeClr val="bg1"/>
                </a:solidFill>
                <a:effectLst>
                  <a:outerShdw blurRad="38100" dist="38100" dir="2700000" algn="tl">
                    <a:srgbClr val="000000">
                      <a:alpha val="43137"/>
                    </a:srgbClr>
                  </a:outerShdw>
                </a:effectLst>
                <a:latin typeface="+mj-lt"/>
              </a:rPr>
              <a:t>4.7</a:t>
            </a:r>
            <a:endParaRPr lang="en-US" sz="4800" b="1" dirty="0">
              <a:solidFill>
                <a:schemeClr val="bg1"/>
              </a:solidFill>
              <a:effectLst>
                <a:outerShdw blurRad="38100" dist="38100" dir="2700000" algn="tl">
                  <a:srgbClr val="000000">
                    <a:alpha val="43137"/>
                  </a:srgbClr>
                </a:outerShdw>
              </a:effectLst>
              <a:latin typeface="+mj-lt"/>
            </a:endParaRPr>
          </a:p>
        </p:txBody>
      </p:sp>
      <p:sp>
        <p:nvSpPr>
          <p:cNvPr id="3" name="TextBox 2"/>
          <p:cNvSpPr txBox="1"/>
          <p:nvPr/>
        </p:nvSpPr>
        <p:spPr>
          <a:xfrm>
            <a:off x="1418526" y="5791200"/>
            <a:ext cx="2547236" cy="584775"/>
          </a:xfrm>
          <a:prstGeom prst="rect">
            <a:avLst/>
          </a:prstGeom>
          <a:noFill/>
        </p:spPr>
        <p:txBody>
          <a:bodyPr wrap="none" rtlCol="0">
            <a:spAutoFit/>
          </a:bodyPr>
          <a:lstStyle/>
          <a:p>
            <a:r>
              <a:rPr lang="en-US" sz="1600" dirty="0" smtClean="0"/>
              <a:t>Average Household Size: 3.7</a:t>
            </a:r>
          </a:p>
          <a:p>
            <a:r>
              <a:rPr lang="en-US" sz="1600" dirty="0" smtClean="0"/>
              <a:t>Average Family Size: 4.2</a:t>
            </a:r>
            <a:endParaRPr lang="en-US" sz="1600" dirty="0"/>
          </a:p>
        </p:txBody>
      </p:sp>
      <p:sp>
        <p:nvSpPr>
          <p:cNvPr id="14" name="TextBox 13"/>
          <p:cNvSpPr txBox="1"/>
          <p:nvPr/>
        </p:nvSpPr>
        <p:spPr>
          <a:xfrm>
            <a:off x="5685726" y="5816025"/>
            <a:ext cx="2547236" cy="584775"/>
          </a:xfrm>
          <a:prstGeom prst="rect">
            <a:avLst/>
          </a:prstGeom>
          <a:noFill/>
        </p:spPr>
        <p:txBody>
          <a:bodyPr wrap="none" rtlCol="0">
            <a:spAutoFit/>
          </a:bodyPr>
          <a:lstStyle/>
          <a:p>
            <a:r>
              <a:rPr lang="en-US" sz="1600" dirty="0" smtClean="0"/>
              <a:t>Average Household Size: 2.8</a:t>
            </a:r>
          </a:p>
          <a:p>
            <a:r>
              <a:rPr lang="en-US" sz="1600" dirty="0" smtClean="0"/>
              <a:t>Average Family Size: 3.4</a:t>
            </a:r>
            <a:endParaRPr lang="en-US" sz="1600" dirty="0"/>
          </a:p>
        </p:txBody>
      </p:sp>
      <p:sp>
        <p:nvSpPr>
          <p:cNvPr id="15" name="TextBox 14"/>
          <p:cNvSpPr txBox="1"/>
          <p:nvPr/>
        </p:nvSpPr>
        <p:spPr>
          <a:xfrm>
            <a:off x="4953000" y="2233136"/>
            <a:ext cx="3429000" cy="738664"/>
          </a:xfrm>
          <a:prstGeom prst="rect">
            <a:avLst/>
          </a:prstGeom>
          <a:noFill/>
        </p:spPr>
        <p:txBody>
          <a:bodyPr wrap="square" rtlCol="0">
            <a:spAutoFit/>
          </a:bodyPr>
          <a:lstStyle/>
          <a:p>
            <a:pPr algn="ctr"/>
            <a:r>
              <a:rPr lang="en-US" sz="2200" b="1" dirty="0" smtClean="0">
                <a:latin typeface="+mj-lt"/>
              </a:rPr>
              <a:t>SD County</a:t>
            </a:r>
            <a:r>
              <a:rPr lang="en-US" sz="2000" b="1" dirty="0" smtClean="0">
                <a:latin typeface="+mj-lt"/>
              </a:rPr>
              <a:t/>
            </a:r>
            <a:br>
              <a:rPr lang="en-US" sz="2000" b="1" dirty="0" smtClean="0">
                <a:latin typeface="+mj-lt"/>
              </a:rPr>
            </a:br>
            <a:r>
              <a:rPr lang="en-US" sz="2000" dirty="0" smtClean="0">
                <a:latin typeface="+mj-lt"/>
              </a:rPr>
              <a:t>(n=1,076,483)</a:t>
            </a:r>
          </a:p>
        </p:txBody>
      </p:sp>
    </p:spTree>
    <p:extLst>
      <p:ext uri="{BB962C8B-B14F-4D97-AF65-F5344CB8AC3E}">
        <p14:creationId xmlns:p14="http://schemas.microsoft.com/office/powerpoint/2010/main" val="6110522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 of Physical Environment</a:t>
            </a:r>
            <a:endParaRPr lang="en-US" dirty="0"/>
          </a:p>
        </p:txBody>
      </p:sp>
      <p:sp>
        <p:nvSpPr>
          <p:cNvPr id="5" name="TextBox 4"/>
          <p:cNvSpPr txBox="1"/>
          <p:nvPr/>
        </p:nvSpPr>
        <p:spPr>
          <a:xfrm>
            <a:off x="228600" y="1560493"/>
            <a:ext cx="8839200" cy="477054"/>
          </a:xfrm>
          <a:prstGeom prst="rect">
            <a:avLst/>
          </a:prstGeom>
          <a:noFill/>
        </p:spPr>
        <p:txBody>
          <a:bodyPr wrap="square" rtlCol="0">
            <a:spAutoFit/>
          </a:bodyPr>
          <a:lstStyle/>
          <a:p>
            <a:pPr algn="ctr">
              <a:defRPr sz="1800" b="1" i="0" u="none" strike="noStrike" kern="1200" baseline="0">
                <a:solidFill>
                  <a:prstClr val="black"/>
                </a:solidFill>
                <a:latin typeface="+mn-lt"/>
                <a:ea typeface="+mn-ea"/>
                <a:cs typeface="+mn-cs"/>
              </a:defRPr>
            </a:pPr>
            <a:r>
              <a:rPr lang="en-US" sz="2500" dirty="0" smtClean="0"/>
              <a:t>Percent Tree Canopy Area</a:t>
            </a:r>
            <a:endParaRPr lang="en-US" sz="2500" dirty="0"/>
          </a:p>
        </p:txBody>
      </p:sp>
      <p:cxnSp>
        <p:nvCxnSpPr>
          <p:cNvPr id="6" name="Straight Connector 5"/>
          <p:cNvCxnSpPr/>
          <p:nvPr/>
        </p:nvCxnSpPr>
        <p:spPr>
          <a:xfrm>
            <a:off x="2438400" y="2057399"/>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aphicFrame>
        <p:nvGraphicFramePr>
          <p:cNvPr id="7" name="Chart 6"/>
          <p:cNvGraphicFramePr>
            <a:graphicFrameLocks/>
          </p:cNvGraphicFramePr>
          <p:nvPr>
            <p:extLst>
              <p:ext uri="{D42A27DB-BD31-4B8C-83A1-F6EECF244321}">
                <p14:modId xmlns:p14="http://schemas.microsoft.com/office/powerpoint/2010/main" val="3938139469"/>
              </p:ext>
            </p:extLst>
          </p:nvPr>
        </p:nvGraphicFramePr>
        <p:xfrm>
          <a:off x="762000" y="2057400"/>
          <a:ext cx="69342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8162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6" name="TextBox 5"/>
          <p:cNvSpPr txBox="1"/>
          <p:nvPr/>
        </p:nvSpPr>
        <p:spPr>
          <a:xfrm>
            <a:off x="228600" y="1524000"/>
            <a:ext cx="8839200" cy="523220"/>
          </a:xfrm>
          <a:prstGeom prst="rect">
            <a:avLst/>
          </a:prstGeom>
          <a:noFill/>
        </p:spPr>
        <p:txBody>
          <a:bodyPr wrap="square" rtlCol="0">
            <a:spAutoFit/>
          </a:bodyPr>
          <a:lstStyle/>
          <a:p>
            <a:pPr algn="ctr">
              <a:defRPr sz="2160" b="1" i="0" u="none" strike="noStrike" kern="1200" baseline="0">
                <a:solidFill>
                  <a:prstClr val="black"/>
                </a:solidFill>
                <a:latin typeface="+mn-lt"/>
                <a:ea typeface="+mn-ea"/>
                <a:cs typeface="+mn-cs"/>
              </a:defRPr>
            </a:pPr>
            <a:r>
              <a:rPr lang="en-US" sz="2800" dirty="0" smtClean="0"/>
              <a:t>Place of Birth</a:t>
            </a:r>
            <a:endParaRPr lang="en-US" sz="2800" dirty="0"/>
          </a:p>
        </p:txBody>
      </p:sp>
      <p:cxnSp>
        <p:nvCxnSpPr>
          <p:cNvPr id="7" name="Straight Connector 6"/>
          <p:cNvCxnSpPr/>
          <p:nvPr/>
        </p:nvCxnSpPr>
        <p:spPr>
          <a:xfrm>
            <a:off x="2438400" y="2020906"/>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48200" y="2020907"/>
            <a:ext cx="0" cy="3160693"/>
          </a:xfrm>
          <a:prstGeom prst="line">
            <a:avLst/>
          </a:prstGeom>
          <a:ln w="44450">
            <a:gradFill flip="none" rotWithShape="1">
              <a:gsLst>
                <a:gs pos="0">
                  <a:schemeClr val="tx2"/>
                </a:gs>
                <a:gs pos="39999">
                  <a:schemeClr val="accent1"/>
                </a:gs>
                <a:gs pos="70000">
                  <a:schemeClr val="accent1">
                    <a:lumMod val="40000"/>
                    <a:lumOff val="60000"/>
                    <a:alpha val="56000"/>
                  </a:schemeClr>
                </a:gs>
                <a:gs pos="100000">
                  <a:schemeClr val="accent1">
                    <a:lumMod val="20000"/>
                    <a:lumOff val="80000"/>
                  </a:schemeClr>
                </a:gs>
              </a:gsLst>
              <a:lin ang="5400000" scaled="0"/>
              <a:tileRect/>
            </a:gradFill>
          </a:ln>
        </p:spPr>
        <p:style>
          <a:lnRef idx="1">
            <a:schemeClr val="accent1"/>
          </a:lnRef>
          <a:fillRef idx="0">
            <a:schemeClr val="accent1"/>
          </a:fillRef>
          <a:effectRef idx="0">
            <a:schemeClr val="accent1"/>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3006921538"/>
              </p:ext>
            </p:extLst>
          </p:nvPr>
        </p:nvGraphicFramePr>
        <p:xfrm>
          <a:off x="193343" y="2047220"/>
          <a:ext cx="4150057" cy="41249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4074471637"/>
              </p:ext>
            </p:extLst>
          </p:nvPr>
        </p:nvGraphicFramePr>
        <p:xfrm>
          <a:off x="4648200" y="2047220"/>
          <a:ext cx="4572000" cy="41249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4531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6" name="TextBox 5"/>
          <p:cNvSpPr txBox="1"/>
          <p:nvPr/>
        </p:nvSpPr>
        <p:spPr>
          <a:xfrm>
            <a:off x="228600" y="1524000"/>
            <a:ext cx="8839200" cy="523220"/>
          </a:xfrm>
          <a:prstGeom prst="rect">
            <a:avLst/>
          </a:prstGeom>
          <a:noFill/>
        </p:spPr>
        <p:txBody>
          <a:bodyPr wrap="square" rtlCol="0">
            <a:spAutoFit/>
          </a:bodyPr>
          <a:lstStyle/>
          <a:p>
            <a:pPr algn="ctr">
              <a:defRPr sz="2160" b="1" i="0" u="none" strike="noStrike" kern="1200" baseline="0">
                <a:solidFill>
                  <a:prstClr val="black"/>
                </a:solidFill>
                <a:latin typeface="+mn-lt"/>
                <a:ea typeface="+mn-ea"/>
                <a:cs typeface="+mn-cs"/>
              </a:defRPr>
            </a:pPr>
            <a:r>
              <a:rPr lang="en-US" sz="2800" dirty="0" smtClean="0"/>
              <a:t>Citizenship Status of Foreign Born</a:t>
            </a:r>
            <a:endParaRPr lang="en-US" sz="2800" dirty="0"/>
          </a:p>
        </p:txBody>
      </p:sp>
      <p:cxnSp>
        <p:nvCxnSpPr>
          <p:cNvPr id="7" name="Straight Connector 6"/>
          <p:cNvCxnSpPr/>
          <p:nvPr/>
        </p:nvCxnSpPr>
        <p:spPr>
          <a:xfrm>
            <a:off x="2438400" y="2020906"/>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48200" y="2020907"/>
            <a:ext cx="0" cy="3160693"/>
          </a:xfrm>
          <a:prstGeom prst="line">
            <a:avLst/>
          </a:prstGeom>
          <a:ln w="44450">
            <a:gradFill flip="none" rotWithShape="1">
              <a:gsLst>
                <a:gs pos="0">
                  <a:schemeClr val="tx2"/>
                </a:gs>
                <a:gs pos="39999">
                  <a:schemeClr val="accent1"/>
                </a:gs>
                <a:gs pos="70000">
                  <a:schemeClr val="accent1">
                    <a:lumMod val="40000"/>
                    <a:lumOff val="60000"/>
                    <a:alpha val="56000"/>
                  </a:schemeClr>
                </a:gs>
                <a:gs pos="100000">
                  <a:schemeClr val="accent1">
                    <a:lumMod val="20000"/>
                    <a:lumOff val="80000"/>
                  </a:schemeClr>
                </a:gs>
              </a:gsLst>
              <a:lin ang="5400000" scaled="0"/>
              <a:tileRect/>
            </a:gradFill>
          </a:ln>
        </p:spPr>
        <p:style>
          <a:lnRef idx="1">
            <a:schemeClr val="accent1"/>
          </a:lnRef>
          <a:fillRef idx="0">
            <a:schemeClr val="accent1"/>
          </a:fillRef>
          <a:effectRef idx="0">
            <a:schemeClr val="accent1"/>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3329783505"/>
              </p:ext>
            </p:extLst>
          </p:nvPr>
        </p:nvGraphicFramePr>
        <p:xfrm>
          <a:off x="4739922" y="2020906"/>
          <a:ext cx="4327878" cy="43036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4179745066"/>
              </p:ext>
            </p:extLst>
          </p:nvPr>
        </p:nvGraphicFramePr>
        <p:xfrm>
          <a:off x="228600" y="2081282"/>
          <a:ext cx="4419600" cy="42433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12947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3177265968"/>
              </p:ext>
            </p:extLst>
          </p:nvPr>
        </p:nvGraphicFramePr>
        <p:xfrm>
          <a:off x="1971674" y="1524000"/>
          <a:ext cx="6181726" cy="495299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Overview</a:t>
            </a:r>
            <a:endParaRPr lang="en-US" dirty="0"/>
          </a:p>
        </p:txBody>
      </p:sp>
      <p:sp>
        <p:nvSpPr>
          <p:cNvPr id="6" name="TextBox 5"/>
          <p:cNvSpPr txBox="1"/>
          <p:nvPr/>
        </p:nvSpPr>
        <p:spPr>
          <a:xfrm>
            <a:off x="228600" y="1524000"/>
            <a:ext cx="8839200" cy="523220"/>
          </a:xfrm>
          <a:prstGeom prst="rect">
            <a:avLst/>
          </a:prstGeom>
          <a:noFill/>
        </p:spPr>
        <p:txBody>
          <a:bodyPr wrap="square" rtlCol="0">
            <a:spAutoFit/>
          </a:bodyPr>
          <a:lstStyle/>
          <a:p>
            <a:pPr algn="ctr">
              <a:defRPr sz="2160" b="1" i="0" u="none" strike="noStrike" kern="1200" baseline="0">
                <a:solidFill>
                  <a:prstClr val="black"/>
                </a:solidFill>
                <a:latin typeface="+mn-lt"/>
                <a:ea typeface="+mn-ea"/>
                <a:cs typeface="+mn-cs"/>
              </a:defRPr>
            </a:pPr>
            <a:r>
              <a:rPr lang="en-US" sz="2800" dirty="0" smtClean="0"/>
              <a:t>World Region of Birth of Foreign-Born Population</a:t>
            </a:r>
            <a:endParaRPr lang="en-US" sz="2800" dirty="0"/>
          </a:p>
        </p:txBody>
      </p:sp>
      <p:cxnSp>
        <p:nvCxnSpPr>
          <p:cNvPr id="7" name="Straight Connector 6"/>
          <p:cNvCxnSpPr/>
          <p:nvPr/>
        </p:nvCxnSpPr>
        <p:spPr>
          <a:xfrm>
            <a:off x="2438400" y="2020906"/>
            <a:ext cx="4648200" cy="1"/>
          </a:xfrm>
          <a:prstGeom prst="line">
            <a:avLst/>
          </a:prstGeom>
          <a:ln w="34925">
            <a:gradFill flip="none" rotWithShape="1">
              <a:gsLst>
                <a:gs pos="0">
                  <a:schemeClr val="tx2"/>
                </a:gs>
                <a:gs pos="50000">
                  <a:schemeClr val="tx2">
                    <a:alpha val="43000"/>
                  </a:schemeClr>
                </a:gs>
                <a:gs pos="100000">
                  <a:schemeClr val="accent2">
                    <a:lumMod val="20000"/>
                    <a:lumOff val="80000"/>
                    <a:alpha val="14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957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1F497D"/>
      </a:dk2>
      <a:lt2>
        <a:srgbClr val="EEECE1"/>
      </a:lt2>
      <a:accent1>
        <a:srgbClr val="C0504D"/>
      </a:accent1>
      <a:accent2>
        <a:srgbClr val="1F497D"/>
      </a:accent2>
      <a:accent3>
        <a:srgbClr val="9BBB59"/>
      </a:accent3>
      <a:accent4>
        <a:srgbClr val="C0504D"/>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4319</TotalTime>
  <Words>3111</Words>
  <Application>Microsoft Office PowerPoint</Application>
  <PresentationFormat>On-screen Show (4:3)</PresentationFormat>
  <Paragraphs>583</Paragraphs>
  <Slides>65</Slides>
  <Notes>60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Median</vt:lpstr>
      <vt:lpstr>Diamond District</vt:lpstr>
      <vt:lpstr>PowerPoint Presentation</vt:lpstr>
      <vt:lpstr>PowerPoint Presentation</vt:lpstr>
      <vt:lpstr>Overview</vt:lpstr>
      <vt:lpstr>Overview</vt:lpstr>
      <vt:lpstr>Overview</vt:lpstr>
      <vt:lpstr>Overview</vt:lpstr>
      <vt:lpstr>Overview</vt:lpstr>
      <vt:lpstr>Overview</vt:lpstr>
      <vt:lpstr>Economic Vitality</vt:lpstr>
      <vt:lpstr>Businesses in the Diamond District</vt:lpstr>
      <vt:lpstr>Economic Vitality</vt:lpstr>
      <vt:lpstr>Economic Vitality</vt:lpstr>
      <vt:lpstr>Economic Vitality</vt:lpstr>
      <vt:lpstr>Economic Vitality</vt:lpstr>
      <vt:lpstr>Economic Vitality</vt:lpstr>
      <vt:lpstr>Economic Vitality</vt:lpstr>
      <vt:lpstr>Economic Vitality</vt:lpstr>
      <vt:lpstr>Economic Vitality</vt:lpstr>
      <vt:lpstr>Economic Vitality</vt:lpstr>
      <vt:lpstr>Economic Vitality</vt:lpstr>
      <vt:lpstr>Economic Vitality</vt:lpstr>
      <vt:lpstr>Economic Vitality</vt:lpstr>
      <vt:lpstr>Economic Vitality</vt:lpstr>
      <vt:lpstr>Education, Skills, and Competencies</vt:lpstr>
      <vt:lpstr>Education, Skills, and Competencies</vt:lpstr>
      <vt:lpstr>Education, Skills, and Competencies</vt:lpstr>
      <vt:lpstr>Education, Skills, and Competencies</vt:lpstr>
      <vt:lpstr>Education, Skills, and Competencies</vt:lpstr>
      <vt:lpstr>Education, Skills, and Competencies</vt:lpstr>
      <vt:lpstr>Education, Skills, and Competencies</vt:lpstr>
      <vt:lpstr>Education, Skills, and Competencies</vt:lpstr>
      <vt:lpstr>Education, Skills, and Competencies</vt:lpstr>
      <vt:lpstr>Education, Skills, and Competencies</vt:lpstr>
      <vt:lpstr>Public Safety </vt:lpstr>
      <vt:lpstr>Public Safety</vt:lpstr>
      <vt:lpstr>Public Safety </vt:lpstr>
      <vt:lpstr>Public Safety </vt:lpstr>
      <vt:lpstr>Health &amp; Wellness</vt:lpstr>
      <vt:lpstr>Health &amp; Wellness</vt:lpstr>
      <vt:lpstr>Health &amp; Wellness</vt:lpstr>
      <vt:lpstr>Health &amp; Wellness</vt:lpstr>
      <vt:lpstr>Health &amp; Wellness</vt:lpstr>
      <vt:lpstr>Health &amp; Wellness</vt:lpstr>
      <vt:lpstr>Health &amp; Wellness</vt:lpstr>
      <vt:lpstr>Health &amp; Wellness</vt:lpstr>
      <vt:lpstr>Health &amp; Wellness</vt:lpstr>
      <vt:lpstr>Civic Participation</vt:lpstr>
      <vt:lpstr>Civic Participation</vt:lpstr>
      <vt:lpstr>Civic Participation</vt:lpstr>
      <vt:lpstr>Character of Community Life</vt:lpstr>
      <vt:lpstr>Character of Community Life</vt:lpstr>
      <vt:lpstr>Character of Community Life</vt:lpstr>
      <vt:lpstr>Character of Community Life</vt:lpstr>
      <vt:lpstr>Character of Community Life</vt:lpstr>
      <vt:lpstr>Character of Community Life</vt:lpstr>
      <vt:lpstr>Character of Community Life</vt:lpstr>
      <vt:lpstr>Culture and Recreation</vt:lpstr>
      <vt:lpstr>Culture and Recreation</vt:lpstr>
      <vt:lpstr>Culture and Recreation</vt:lpstr>
      <vt:lpstr>Culture and Recreation</vt:lpstr>
      <vt:lpstr>Character of Physical Environment</vt:lpstr>
      <vt:lpstr>Character of Physical Environment</vt:lpstr>
      <vt:lpstr>Character of Physical Environment</vt:lpstr>
      <vt:lpstr>Character of Physical Environment</vt:lpstr>
    </vt:vector>
  </TitlesOfParts>
  <Company>UCSD Extension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Diamond District</dc:title>
  <dc:creator>Gladys Selfridge</dc:creator>
  <cp:lastModifiedBy>Carton, Gina</cp:lastModifiedBy>
  <cp:revision>260</cp:revision>
  <dcterms:created xsi:type="dcterms:W3CDTF">2014-12-15T18:22:15Z</dcterms:created>
  <dcterms:modified xsi:type="dcterms:W3CDTF">2016-08-10T19:44:58Z</dcterms:modified>
</cp:coreProperties>
</file>